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257" r:id="rId3"/>
    <p:sldId id="360" r:id="rId4"/>
    <p:sldId id="361" r:id="rId5"/>
    <p:sldId id="291" r:id="rId6"/>
    <p:sldId id="363" r:id="rId7"/>
    <p:sldId id="362" r:id="rId8"/>
    <p:sldId id="364" r:id="rId9"/>
    <p:sldId id="365" r:id="rId10"/>
    <p:sldId id="366" r:id="rId11"/>
    <p:sldId id="367" r:id="rId12"/>
    <p:sldId id="417" r:id="rId13"/>
    <p:sldId id="418" r:id="rId14"/>
    <p:sldId id="420" r:id="rId15"/>
    <p:sldId id="421" r:id="rId16"/>
    <p:sldId id="293" r:id="rId17"/>
    <p:sldId id="422" r:id="rId18"/>
    <p:sldId id="423" r:id="rId19"/>
    <p:sldId id="425" r:id="rId20"/>
    <p:sldId id="424" r:id="rId21"/>
    <p:sldId id="426" r:id="rId22"/>
    <p:sldId id="427" r:id="rId23"/>
    <p:sldId id="428" r:id="rId24"/>
    <p:sldId id="429" r:id="rId25"/>
    <p:sldId id="430" r:id="rId26"/>
    <p:sldId id="431" r:id="rId27"/>
    <p:sldId id="432" r:id="rId28"/>
    <p:sldId id="433" r:id="rId29"/>
    <p:sldId id="434" r:id="rId30"/>
    <p:sldId id="437" r:id="rId31"/>
    <p:sldId id="486" r:id="rId32"/>
    <p:sldId id="487" r:id="rId33"/>
    <p:sldId id="488" r:id="rId34"/>
    <p:sldId id="489" r:id="rId35"/>
    <p:sldId id="490" r:id="rId36"/>
    <p:sldId id="491" r:id="rId37"/>
    <p:sldId id="492" r:id="rId38"/>
    <p:sldId id="496" r:id="rId39"/>
    <p:sldId id="352" r:id="rId40"/>
    <p:sldId id="497" r:id="rId41"/>
    <p:sldId id="498" r:id="rId42"/>
    <p:sldId id="499" r:id="rId43"/>
    <p:sldId id="500" r:id="rId44"/>
    <p:sldId id="501" r:id="rId45"/>
    <p:sldId id="502" r:id="rId46"/>
    <p:sldId id="503" r:id="rId47"/>
    <p:sldId id="504" r:id="rId48"/>
    <p:sldId id="505" r:id="rId49"/>
    <p:sldId id="262" r:id="rId50"/>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3">
          <p15:clr>
            <a:srgbClr val="A4A3A4"/>
          </p15:clr>
        </p15:guide>
        <p15:guide id="2" pos="39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0C0"/>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3692"/>
  </p:normalViewPr>
  <p:slideViewPr>
    <p:cSldViewPr snapToGrid="0" snapToObjects="1">
      <p:cViewPr varScale="1">
        <p:scale>
          <a:sx n="116" d="100"/>
          <a:sy n="116" d="100"/>
        </p:scale>
        <p:origin x="120" y="228"/>
      </p:cViewPr>
      <p:guideLst>
        <p:guide orient="horz" pos="2213"/>
        <p:guide pos="391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3561A-9830-4400-9DF2-77493EBCA532}" type="datetimeFigureOut">
              <a:rPr lang="zh-CN" altLang="en-US" smtClean="0"/>
              <a:t>2022-5-16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5DBDB-A726-4F18-B575-32BFBF1CD059}" type="slidenum">
              <a:rPr lang="zh-CN" altLang="en-US" smtClean="0"/>
              <a:t>‹#›</a:t>
            </a:fld>
            <a:endParaRPr lang="zh-CN" altLang="en-US"/>
          </a:p>
        </p:txBody>
      </p:sp>
    </p:spTree>
    <p:extLst>
      <p:ext uri="{BB962C8B-B14F-4D97-AF65-F5344CB8AC3E}">
        <p14:creationId xmlns:p14="http://schemas.microsoft.com/office/powerpoint/2010/main" val="1528209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1</a:t>
            </a:fld>
            <a:endParaRPr lang="zh-CN" altLang="en-US"/>
          </a:p>
        </p:txBody>
      </p:sp>
    </p:spTree>
    <p:extLst>
      <p:ext uri="{BB962C8B-B14F-4D97-AF65-F5344CB8AC3E}">
        <p14:creationId xmlns:p14="http://schemas.microsoft.com/office/powerpoint/2010/main" val="120357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10</a:t>
            </a:fld>
            <a:endParaRPr lang="zh-CN" altLang="en-US">
              <a:solidFill>
                <a:prstClr val="black"/>
              </a:solidFill>
            </a:endParaRPr>
          </a:p>
        </p:txBody>
      </p:sp>
    </p:spTree>
    <p:extLst>
      <p:ext uri="{BB962C8B-B14F-4D97-AF65-F5344CB8AC3E}">
        <p14:creationId xmlns:p14="http://schemas.microsoft.com/office/powerpoint/2010/main" val="152506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extLst>
      <p:ext uri="{BB962C8B-B14F-4D97-AF65-F5344CB8AC3E}">
        <p14:creationId xmlns:p14="http://schemas.microsoft.com/office/powerpoint/2010/main" val="57659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extLst>
      <p:ext uri="{BB962C8B-B14F-4D97-AF65-F5344CB8AC3E}">
        <p14:creationId xmlns:p14="http://schemas.microsoft.com/office/powerpoint/2010/main" val="224374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13</a:t>
            </a:fld>
            <a:endParaRPr lang="zh-CN" altLang="en-US"/>
          </a:p>
        </p:txBody>
      </p:sp>
    </p:spTree>
    <p:extLst>
      <p:ext uri="{BB962C8B-B14F-4D97-AF65-F5344CB8AC3E}">
        <p14:creationId xmlns:p14="http://schemas.microsoft.com/office/powerpoint/2010/main" val="2424501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dirty="0"/>
          </a:p>
        </p:txBody>
      </p:sp>
    </p:spTree>
    <p:extLst>
      <p:ext uri="{BB962C8B-B14F-4D97-AF65-F5344CB8AC3E}">
        <p14:creationId xmlns:p14="http://schemas.microsoft.com/office/powerpoint/2010/main" val="3428110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15</a:t>
            </a:fld>
            <a:endParaRPr lang="zh-CN" altLang="en-US"/>
          </a:p>
        </p:txBody>
      </p:sp>
    </p:spTree>
    <p:extLst>
      <p:ext uri="{BB962C8B-B14F-4D97-AF65-F5344CB8AC3E}">
        <p14:creationId xmlns:p14="http://schemas.microsoft.com/office/powerpoint/2010/main" val="90364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extLst>
      <p:ext uri="{BB962C8B-B14F-4D97-AF65-F5344CB8AC3E}">
        <p14:creationId xmlns:p14="http://schemas.microsoft.com/office/powerpoint/2010/main" val="2482254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extLst>
      <p:ext uri="{BB962C8B-B14F-4D97-AF65-F5344CB8AC3E}">
        <p14:creationId xmlns:p14="http://schemas.microsoft.com/office/powerpoint/2010/main" val="276635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dirty="0"/>
          </a:p>
        </p:txBody>
      </p:sp>
    </p:spTree>
    <p:extLst>
      <p:ext uri="{BB962C8B-B14F-4D97-AF65-F5344CB8AC3E}">
        <p14:creationId xmlns:p14="http://schemas.microsoft.com/office/powerpoint/2010/main" val="977837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extLst>
      <p:ext uri="{BB962C8B-B14F-4D97-AF65-F5344CB8AC3E}">
        <p14:creationId xmlns:p14="http://schemas.microsoft.com/office/powerpoint/2010/main" val="9085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2</a:t>
            </a:fld>
            <a:endParaRPr lang="zh-CN" altLang="en-US"/>
          </a:p>
        </p:txBody>
      </p:sp>
    </p:spTree>
    <p:extLst>
      <p:ext uri="{BB962C8B-B14F-4D97-AF65-F5344CB8AC3E}">
        <p14:creationId xmlns:p14="http://schemas.microsoft.com/office/powerpoint/2010/main" val="81988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extLst>
      <p:ext uri="{BB962C8B-B14F-4D97-AF65-F5344CB8AC3E}">
        <p14:creationId xmlns:p14="http://schemas.microsoft.com/office/powerpoint/2010/main" val="1440704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extLst>
      <p:ext uri="{BB962C8B-B14F-4D97-AF65-F5344CB8AC3E}">
        <p14:creationId xmlns:p14="http://schemas.microsoft.com/office/powerpoint/2010/main" val="805933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extLst>
      <p:ext uri="{BB962C8B-B14F-4D97-AF65-F5344CB8AC3E}">
        <p14:creationId xmlns:p14="http://schemas.microsoft.com/office/powerpoint/2010/main" val="4161381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extLst>
      <p:ext uri="{BB962C8B-B14F-4D97-AF65-F5344CB8AC3E}">
        <p14:creationId xmlns:p14="http://schemas.microsoft.com/office/powerpoint/2010/main" val="1061209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extLst>
      <p:ext uri="{BB962C8B-B14F-4D97-AF65-F5344CB8AC3E}">
        <p14:creationId xmlns:p14="http://schemas.microsoft.com/office/powerpoint/2010/main" val="119432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dirty="0"/>
          </a:p>
        </p:txBody>
      </p:sp>
    </p:spTree>
    <p:extLst>
      <p:ext uri="{BB962C8B-B14F-4D97-AF65-F5344CB8AC3E}">
        <p14:creationId xmlns:p14="http://schemas.microsoft.com/office/powerpoint/2010/main" val="116321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dirty="0"/>
          </a:p>
        </p:txBody>
      </p:sp>
    </p:spTree>
    <p:extLst>
      <p:ext uri="{BB962C8B-B14F-4D97-AF65-F5344CB8AC3E}">
        <p14:creationId xmlns:p14="http://schemas.microsoft.com/office/powerpoint/2010/main" val="3694643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extLst>
      <p:ext uri="{BB962C8B-B14F-4D97-AF65-F5344CB8AC3E}">
        <p14:creationId xmlns:p14="http://schemas.microsoft.com/office/powerpoint/2010/main" val="655923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dirty="0"/>
          </a:p>
        </p:txBody>
      </p:sp>
    </p:spTree>
    <p:extLst>
      <p:ext uri="{BB962C8B-B14F-4D97-AF65-F5344CB8AC3E}">
        <p14:creationId xmlns:p14="http://schemas.microsoft.com/office/powerpoint/2010/main" val="3052986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29</a:t>
            </a:fld>
            <a:endParaRPr lang="zh-CN" altLang="en-US"/>
          </a:p>
        </p:txBody>
      </p:sp>
    </p:spTree>
    <p:extLst>
      <p:ext uri="{BB962C8B-B14F-4D97-AF65-F5344CB8AC3E}">
        <p14:creationId xmlns:p14="http://schemas.microsoft.com/office/powerpoint/2010/main" val="344806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3</a:t>
            </a:fld>
            <a:endParaRPr lang="zh-CN" altLang="en-US"/>
          </a:p>
        </p:txBody>
      </p:sp>
    </p:spTree>
    <p:extLst>
      <p:ext uri="{BB962C8B-B14F-4D97-AF65-F5344CB8AC3E}">
        <p14:creationId xmlns:p14="http://schemas.microsoft.com/office/powerpoint/2010/main" val="2220850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dirty="0"/>
          </a:p>
        </p:txBody>
      </p:sp>
    </p:spTree>
    <p:extLst>
      <p:ext uri="{BB962C8B-B14F-4D97-AF65-F5344CB8AC3E}">
        <p14:creationId xmlns:p14="http://schemas.microsoft.com/office/powerpoint/2010/main" val="3813029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dirty="0"/>
          </a:p>
        </p:txBody>
      </p:sp>
    </p:spTree>
    <p:extLst>
      <p:ext uri="{BB962C8B-B14F-4D97-AF65-F5344CB8AC3E}">
        <p14:creationId xmlns:p14="http://schemas.microsoft.com/office/powerpoint/2010/main" val="2720243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dirty="0"/>
          </a:p>
        </p:txBody>
      </p:sp>
    </p:spTree>
    <p:extLst>
      <p:ext uri="{BB962C8B-B14F-4D97-AF65-F5344CB8AC3E}">
        <p14:creationId xmlns:p14="http://schemas.microsoft.com/office/powerpoint/2010/main" val="109203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dirty="0"/>
          </a:p>
        </p:txBody>
      </p:sp>
    </p:spTree>
    <p:extLst>
      <p:ext uri="{BB962C8B-B14F-4D97-AF65-F5344CB8AC3E}">
        <p14:creationId xmlns:p14="http://schemas.microsoft.com/office/powerpoint/2010/main" val="1586843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34</a:t>
            </a:fld>
            <a:endParaRPr lang="zh-CN" altLang="en-US" dirty="0"/>
          </a:p>
        </p:txBody>
      </p:sp>
    </p:spTree>
    <p:extLst>
      <p:ext uri="{BB962C8B-B14F-4D97-AF65-F5344CB8AC3E}">
        <p14:creationId xmlns:p14="http://schemas.microsoft.com/office/powerpoint/2010/main" val="2003626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35</a:t>
            </a:fld>
            <a:endParaRPr lang="zh-CN" altLang="en-US" dirty="0"/>
          </a:p>
        </p:txBody>
      </p:sp>
    </p:spTree>
    <p:extLst>
      <p:ext uri="{BB962C8B-B14F-4D97-AF65-F5344CB8AC3E}">
        <p14:creationId xmlns:p14="http://schemas.microsoft.com/office/powerpoint/2010/main" val="593587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36</a:t>
            </a:fld>
            <a:endParaRPr lang="zh-CN" altLang="en-US" dirty="0"/>
          </a:p>
        </p:txBody>
      </p:sp>
    </p:spTree>
    <p:extLst>
      <p:ext uri="{BB962C8B-B14F-4D97-AF65-F5344CB8AC3E}">
        <p14:creationId xmlns:p14="http://schemas.microsoft.com/office/powerpoint/2010/main" val="4149575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37</a:t>
            </a:fld>
            <a:endParaRPr lang="zh-CN" altLang="en-US" dirty="0"/>
          </a:p>
        </p:txBody>
      </p:sp>
    </p:spTree>
    <p:extLst>
      <p:ext uri="{BB962C8B-B14F-4D97-AF65-F5344CB8AC3E}">
        <p14:creationId xmlns:p14="http://schemas.microsoft.com/office/powerpoint/2010/main" val="671806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38</a:t>
            </a:fld>
            <a:endParaRPr lang="zh-CN" altLang="en-US"/>
          </a:p>
        </p:txBody>
      </p:sp>
    </p:spTree>
    <p:extLst>
      <p:ext uri="{BB962C8B-B14F-4D97-AF65-F5344CB8AC3E}">
        <p14:creationId xmlns:p14="http://schemas.microsoft.com/office/powerpoint/2010/main" val="3522233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39</a:t>
            </a:fld>
            <a:endParaRPr lang="zh-CN" altLang="en-US">
              <a:solidFill>
                <a:prstClr val="black"/>
              </a:solidFill>
            </a:endParaRPr>
          </a:p>
        </p:txBody>
      </p:sp>
    </p:spTree>
    <p:extLst>
      <p:ext uri="{BB962C8B-B14F-4D97-AF65-F5344CB8AC3E}">
        <p14:creationId xmlns:p14="http://schemas.microsoft.com/office/powerpoint/2010/main" val="328705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4</a:t>
            </a:fld>
            <a:endParaRPr lang="zh-CN" altLang="en-US"/>
          </a:p>
        </p:txBody>
      </p:sp>
    </p:spTree>
    <p:extLst>
      <p:ext uri="{BB962C8B-B14F-4D97-AF65-F5344CB8AC3E}">
        <p14:creationId xmlns:p14="http://schemas.microsoft.com/office/powerpoint/2010/main" val="740644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40</a:t>
            </a:fld>
            <a:endParaRPr lang="zh-CN" altLang="en-US" dirty="0"/>
          </a:p>
        </p:txBody>
      </p:sp>
    </p:spTree>
    <p:extLst>
      <p:ext uri="{BB962C8B-B14F-4D97-AF65-F5344CB8AC3E}">
        <p14:creationId xmlns:p14="http://schemas.microsoft.com/office/powerpoint/2010/main" val="919382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41</a:t>
            </a:fld>
            <a:endParaRPr lang="zh-CN" altLang="en-US" dirty="0"/>
          </a:p>
        </p:txBody>
      </p:sp>
    </p:spTree>
    <p:extLst>
      <p:ext uri="{BB962C8B-B14F-4D97-AF65-F5344CB8AC3E}">
        <p14:creationId xmlns:p14="http://schemas.microsoft.com/office/powerpoint/2010/main" val="3809725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42</a:t>
            </a:fld>
            <a:endParaRPr lang="zh-CN" altLang="en-US" dirty="0"/>
          </a:p>
        </p:txBody>
      </p:sp>
    </p:spTree>
    <p:extLst>
      <p:ext uri="{BB962C8B-B14F-4D97-AF65-F5344CB8AC3E}">
        <p14:creationId xmlns:p14="http://schemas.microsoft.com/office/powerpoint/2010/main" val="1075754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43</a:t>
            </a:fld>
            <a:endParaRPr lang="zh-CN" altLang="en-US"/>
          </a:p>
        </p:txBody>
      </p:sp>
    </p:spTree>
    <p:extLst>
      <p:ext uri="{BB962C8B-B14F-4D97-AF65-F5344CB8AC3E}">
        <p14:creationId xmlns:p14="http://schemas.microsoft.com/office/powerpoint/2010/main" val="4188909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44</a:t>
            </a:fld>
            <a:endParaRPr lang="en-US"/>
          </a:p>
        </p:txBody>
      </p:sp>
    </p:spTree>
    <p:extLst>
      <p:ext uri="{BB962C8B-B14F-4D97-AF65-F5344CB8AC3E}">
        <p14:creationId xmlns:p14="http://schemas.microsoft.com/office/powerpoint/2010/main" val="590961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45</a:t>
            </a:fld>
            <a:endParaRPr lang="en-US"/>
          </a:p>
        </p:txBody>
      </p:sp>
    </p:spTree>
    <p:extLst>
      <p:ext uri="{BB962C8B-B14F-4D97-AF65-F5344CB8AC3E}">
        <p14:creationId xmlns:p14="http://schemas.microsoft.com/office/powerpoint/2010/main" val="41975951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46</a:t>
            </a:fld>
            <a:endParaRPr lang="en-US"/>
          </a:p>
        </p:txBody>
      </p:sp>
    </p:spTree>
    <p:extLst>
      <p:ext uri="{BB962C8B-B14F-4D97-AF65-F5344CB8AC3E}">
        <p14:creationId xmlns:p14="http://schemas.microsoft.com/office/powerpoint/2010/main" val="1661292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47</a:t>
            </a:fld>
            <a:endParaRPr lang="en-US"/>
          </a:p>
        </p:txBody>
      </p:sp>
    </p:spTree>
    <p:extLst>
      <p:ext uri="{BB962C8B-B14F-4D97-AF65-F5344CB8AC3E}">
        <p14:creationId xmlns:p14="http://schemas.microsoft.com/office/powerpoint/2010/main" val="31614575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48</a:t>
            </a:fld>
            <a:endParaRPr lang="en-US"/>
          </a:p>
        </p:txBody>
      </p:sp>
    </p:spTree>
    <p:extLst>
      <p:ext uri="{BB962C8B-B14F-4D97-AF65-F5344CB8AC3E}">
        <p14:creationId xmlns:p14="http://schemas.microsoft.com/office/powerpoint/2010/main" val="3793954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49</a:t>
            </a:fld>
            <a:endParaRPr lang="zh-CN" altLang="en-US"/>
          </a:p>
        </p:txBody>
      </p:sp>
    </p:spTree>
    <p:extLst>
      <p:ext uri="{BB962C8B-B14F-4D97-AF65-F5344CB8AC3E}">
        <p14:creationId xmlns:p14="http://schemas.microsoft.com/office/powerpoint/2010/main" val="22157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extLst>
      <p:ext uri="{BB962C8B-B14F-4D97-AF65-F5344CB8AC3E}">
        <p14:creationId xmlns:p14="http://schemas.microsoft.com/office/powerpoint/2010/main" val="193220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extLst>
      <p:ext uri="{BB962C8B-B14F-4D97-AF65-F5344CB8AC3E}">
        <p14:creationId xmlns:p14="http://schemas.microsoft.com/office/powerpoint/2010/main" val="119398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extLst>
      <p:ext uri="{BB962C8B-B14F-4D97-AF65-F5344CB8AC3E}">
        <p14:creationId xmlns:p14="http://schemas.microsoft.com/office/powerpoint/2010/main" val="333046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extLst>
      <p:ext uri="{BB962C8B-B14F-4D97-AF65-F5344CB8AC3E}">
        <p14:creationId xmlns:p14="http://schemas.microsoft.com/office/powerpoint/2010/main" val="205384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65DBDB-A726-4F18-B575-32BFBF1CD059}" type="slidenum">
              <a:rPr lang="zh-CN" altLang="en-US" smtClean="0"/>
              <a:t>9</a:t>
            </a:fld>
            <a:endParaRPr lang="zh-CN" altLang="en-US"/>
          </a:p>
        </p:txBody>
      </p:sp>
    </p:spTree>
    <p:extLst>
      <p:ext uri="{BB962C8B-B14F-4D97-AF65-F5344CB8AC3E}">
        <p14:creationId xmlns:p14="http://schemas.microsoft.com/office/powerpoint/2010/main" val="2177594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3" name="任意多边形 92"/>
          <p:cNvSpPr/>
          <p:nvPr userDrawn="1"/>
        </p:nvSpPr>
        <p:spPr>
          <a:xfrm flipH="1">
            <a:off x="0" y="17808"/>
            <a:ext cx="2244406" cy="6876707"/>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userDrawn="1"/>
        </p:nvSpPr>
        <p:spPr>
          <a:xfrm flipH="1">
            <a:off x="-15402" y="17809"/>
            <a:ext cx="1635960" cy="6894518"/>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userDrawn="1"/>
        </p:nvSpPr>
        <p:spPr>
          <a:xfrm>
            <a:off x="9635598" y="-14785"/>
            <a:ext cx="2556401" cy="6701336"/>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userDrawn="1"/>
        </p:nvSpPr>
        <p:spPr>
          <a:xfrm>
            <a:off x="10359326" y="-2"/>
            <a:ext cx="1808326" cy="6858001"/>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84"/>
          <p:cNvSpPr/>
          <p:nvPr userDrawn="1"/>
        </p:nvSpPr>
        <p:spPr>
          <a:xfrm>
            <a:off x="11110441" y="-1"/>
            <a:ext cx="1082438" cy="6858001"/>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userDrawn="1"/>
        </p:nvSpPr>
        <p:spPr>
          <a:xfrm flipH="1">
            <a:off x="0" y="0"/>
            <a:ext cx="1032049" cy="6894518"/>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占位符 88"/>
          <p:cNvSpPr>
            <a:spLocks noGrp="1"/>
          </p:cNvSpPr>
          <p:nvPr>
            <p:ph type="body" sz="quarter" idx="10" hasCustomPrompt="1"/>
          </p:nvPr>
        </p:nvSpPr>
        <p:spPr>
          <a:xfrm>
            <a:off x="2285594" y="1665796"/>
            <a:ext cx="2544286" cy="1200329"/>
          </a:xfrm>
          <a:prstGeom prst="rect">
            <a:avLst/>
          </a:prstGeom>
          <a:noFill/>
        </p:spPr>
        <p:txBody>
          <a:bodyPr wrap="none" rtlCol="0">
            <a:spAutoFit/>
          </a:bodyPr>
          <a:lstStyle>
            <a:lvl1pPr marL="0" indent="0">
              <a:buNone/>
              <a:defRPr lang="zh-CN" altLang="en-US" sz="8000" b="1" dirty="0">
                <a:solidFill>
                  <a:schemeClr val="accent4"/>
                </a:solidFill>
                <a:ea typeface="微软雅黑" panose="020B0503020204020204" pitchFamily="34" charset="-122"/>
              </a:defRPr>
            </a:lvl1pPr>
          </a:lstStyle>
          <a:p>
            <a:pPr marL="0" lvl="0" algn="ctr" defTabSz="914400"/>
            <a:r>
              <a:rPr lang="en-US" altLang="zh-CN" dirty="0"/>
              <a:t>2016</a:t>
            </a:r>
            <a:endParaRPr lang="zh-CN" altLang="en-US" dirty="0"/>
          </a:p>
        </p:txBody>
      </p:sp>
      <p:sp>
        <p:nvSpPr>
          <p:cNvPr id="90" name="文本占位符 88"/>
          <p:cNvSpPr>
            <a:spLocks noGrp="1"/>
          </p:cNvSpPr>
          <p:nvPr>
            <p:ph type="body" sz="quarter" idx="11" hasCustomPrompt="1"/>
          </p:nvPr>
        </p:nvSpPr>
        <p:spPr>
          <a:xfrm>
            <a:off x="2080410" y="2748181"/>
            <a:ext cx="2954655" cy="840230"/>
          </a:xfrm>
          <a:prstGeom prst="rect">
            <a:avLst/>
          </a:prstGeom>
          <a:noFill/>
        </p:spPr>
        <p:txBody>
          <a:bodyPr wrap="none" rtlCol="0">
            <a:spAutoFit/>
          </a:bodyPr>
          <a:lstStyle>
            <a:lvl1pPr marL="0" indent="0">
              <a:buNone/>
              <a:defRPr lang="zh-CN" altLang="en-US" sz="5400" b="1" dirty="0">
                <a:solidFill>
                  <a:schemeClr val="accent4"/>
                </a:solidFill>
                <a:latin typeface="微软雅黑" panose="020B0503020204020204" pitchFamily="34" charset="-122"/>
                <a:ea typeface="微软雅黑" panose="020B0503020204020204" pitchFamily="34" charset="-122"/>
              </a:defRPr>
            </a:lvl1pPr>
          </a:lstStyle>
          <a:p>
            <a:pPr marL="0" lvl="0" algn="ctr" defTabSz="914400"/>
            <a:r>
              <a:rPr lang="zh-CN" altLang="en-US" dirty="0"/>
              <a:t>工作汇报</a:t>
            </a:r>
          </a:p>
        </p:txBody>
      </p:sp>
      <p:sp>
        <p:nvSpPr>
          <p:cNvPr id="77" name="文本占位符 76"/>
          <p:cNvSpPr>
            <a:spLocks noGrp="1"/>
          </p:cNvSpPr>
          <p:nvPr>
            <p:ph type="body" sz="quarter" idx="16" hasCustomPrompt="1"/>
          </p:nvPr>
        </p:nvSpPr>
        <p:spPr>
          <a:xfrm>
            <a:off x="5213441" y="4078155"/>
            <a:ext cx="4813300" cy="923925"/>
          </a:xfrm>
          <a:prstGeom prst="rect">
            <a:avLst/>
          </a:prstGeom>
        </p:spPr>
        <p:txBody>
          <a:bodyPr/>
          <a:lstStyle>
            <a:lvl1pPr marL="0" indent="0" algn="r">
              <a:buNone/>
              <a:defRPr sz="6000" b="1">
                <a:solidFill>
                  <a:schemeClr val="accent4"/>
                </a:solidFill>
              </a:defRPr>
            </a:lvl1pPr>
          </a:lstStyle>
          <a:p>
            <a:pPr lvl="0"/>
            <a:r>
              <a:rPr lang="zh-CN" altLang="en-US" dirty="0"/>
              <a:t>清新蓝绿风格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up)">
                                      <p:cBhvr>
                                        <p:cTn id="7" dur="500"/>
                                        <p:tgtEl>
                                          <p:spTgt spid="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down)">
                                      <p:cBhvr>
                                        <p:cTn id="10" dur="500"/>
                                        <p:tgtEl>
                                          <p:spTgt spid="8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wipe(up)">
                                      <p:cBhvr>
                                        <p:cTn id="14" dur="500"/>
                                        <p:tgtEl>
                                          <p:spTgt spid="9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up)">
                                      <p:cBhvr>
                                        <p:cTn id="21" dur="500"/>
                                        <p:tgtEl>
                                          <p:spTgt spid="8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down)">
                                      <p:cBhvr>
                                        <p:cTn id="2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1" grpId="0" animBg="1"/>
      <p:bldP spid="88" grpId="0" animBg="1"/>
      <p:bldP spid="87" grpId="0" animBg="1"/>
      <p:bldP spid="85" grpId="0" animBg="1"/>
      <p:bldP spid="8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页_4">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 8"/>
          <p:cNvGrpSpPr/>
          <p:nvPr userDrawn="1"/>
        </p:nvGrpSpPr>
        <p:grpSpPr>
          <a:xfrm rot="17100000" flipH="1">
            <a:off x="-1996604" y="-2649433"/>
            <a:ext cx="12969854" cy="15178844"/>
            <a:chOff x="-3533241" y="-1493421"/>
            <a:chExt cx="10611835" cy="9526783"/>
          </a:xfrm>
        </p:grpSpPr>
        <p:sp>
          <p:nvSpPr>
            <p:cNvPr id="10"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1"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2" name="文本占位符 29"/>
          <p:cNvSpPr>
            <a:spLocks noGrp="1"/>
          </p:cNvSpPr>
          <p:nvPr>
            <p:ph type="body" sz="quarter" idx="18" hasCustomPrompt="1"/>
          </p:nvPr>
        </p:nvSpPr>
        <p:spPr>
          <a:xfrm>
            <a:off x="835276" y="937779"/>
            <a:ext cx="2974723" cy="480131"/>
          </a:xfrm>
          <a:prstGeom prst="rect">
            <a:avLst/>
          </a:prstGeom>
          <a:noFill/>
        </p:spPr>
        <p:txBody>
          <a:bodyPr wrap="square" rtlCol="0">
            <a:spAutoFit/>
          </a:bodyPr>
          <a:lstStyle>
            <a:lvl1pPr marL="0" indent="0">
              <a:buNone/>
              <a:defRPr kumimoji="1" lang="zh-CN" altLang="en-US" sz="3200" b="1" dirty="0">
                <a:solidFill>
                  <a:schemeClr val="tx1"/>
                </a:solidFill>
              </a:defRPr>
            </a:lvl1pPr>
          </a:lstStyle>
          <a:p>
            <a:pPr marL="0" lvl="0" defTabSz="914400"/>
            <a:r>
              <a:rPr kumimoji="1" lang="zh-CN" altLang="en-US" sz="2800" dirty="0"/>
              <a:t>工作回顾</a:t>
            </a:r>
            <a:endParaRPr lang="zh-CN" altLang="en-US" dirty="0"/>
          </a:p>
        </p:txBody>
      </p:sp>
      <p:sp>
        <p:nvSpPr>
          <p:cNvPr id="14" name="文本占位符 29"/>
          <p:cNvSpPr>
            <a:spLocks noGrp="1"/>
          </p:cNvSpPr>
          <p:nvPr>
            <p:ph type="body" sz="quarter" idx="19" hasCustomPrompt="1"/>
          </p:nvPr>
        </p:nvSpPr>
        <p:spPr>
          <a:xfrm>
            <a:off x="835276" y="568940"/>
            <a:ext cx="2974723" cy="480131"/>
          </a:xfrm>
          <a:prstGeom prst="rect">
            <a:avLst/>
          </a:prstGeom>
          <a:noFill/>
        </p:spPr>
        <p:txBody>
          <a:bodyPr wrap="square" rtlCol="0">
            <a:spAutoFit/>
          </a:bodyPr>
          <a:lstStyle>
            <a:lvl1pPr marL="0" indent="0">
              <a:buNone/>
              <a:defRPr kumimoji="1" lang="en-US" altLang="zh-CN" sz="2000" b="0" dirty="0" smtClean="0">
                <a:solidFill>
                  <a:schemeClr val="tx1"/>
                </a:solidFill>
              </a:defRPr>
            </a:lvl1pPr>
          </a:lstStyle>
          <a:p>
            <a:pPr marL="0" lvl="0" defTabSz="914400"/>
            <a:r>
              <a:rPr kumimoji="1" lang="en-US" altLang="zh-CN" sz="2800" dirty="0"/>
              <a:t>Part One</a:t>
            </a:r>
          </a:p>
        </p:txBody>
      </p:sp>
      <p:grpSp>
        <p:nvGrpSpPr>
          <p:cNvPr id="15" name="组合 14"/>
          <p:cNvGrpSpPr/>
          <p:nvPr userDrawn="1"/>
        </p:nvGrpSpPr>
        <p:grpSpPr>
          <a:xfrm>
            <a:off x="-346537" y="359361"/>
            <a:ext cx="1136267" cy="1209181"/>
            <a:chOff x="-741145" y="548639"/>
            <a:chExt cx="1799925" cy="1915427"/>
          </a:xfrm>
          <a:solidFill>
            <a:schemeClr val="accent4">
              <a:alpha val="80000"/>
            </a:schemeClr>
          </a:solidFill>
        </p:grpSpPr>
        <p:sp>
          <p:nvSpPr>
            <p:cNvPr id="16" name="圆角矩形 15"/>
            <p:cNvSpPr/>
            <p:nvPr/>
          </p:nvSpPr>
          <p:spPr>
            <a:xfrm>
              <a:off x="-741145" y="548639"/>
              <a:ext cx="981777" cy="11742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7003" y="770020"/>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4853" y="1291403"/>
              <a:ext cx="981777" cy="981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731520" y="1482289"/>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7" name="文本占位符 29"/>
          <p:cNvSpPr>
            <a:spLocks noGrp="1"/>
          </p:cNvSpPr>
          <p:nvPr>
            <p:ph type="body" sz="quarter" idx="18" hasCustomPrompt="1"/>
          </p:nvPr>
        </p:nvSpPr>
        <p:spPr>
          <a:xfrm>
            <a:off x="835276" y="937779"/>
            <a:ext cx="2974723" cy="480131"/>
          </a:xfrm>
          <a:prstGeom prst="rect">
            <a:avLst/>
          </a:prstGeom>
          <a:noFill/>
        </p:spPr>
        <p:txBody>
          <a:bodyPr wrap="square" rtlCol="0">
            <a:spAutoFit/>
          </a:bodyPr>
          <a:lstStyle>
            <a:lvl1pPr marL="0" indent="0">
              <a:buNone/>
              <a:defRPr kumimoji="1" lang="zh-CN" altLang="en-US" sz="3200" b="1" dirty="0">
                <a:solidFill>
                  <a:schemeClr val="tx1"/>
                </a:solidFill>
              </a:defRPr>
            </a:lvl1pPr>
          </a:lstStyle>
          <a:p>
            <a:pPr marL="0" lvl="0" defTabSz="914400"/>
            <a:r>
              <a:rPr kumimoji="1" lang="zh-CN" altLang="en-US" sz="2800" dirty="0"/>
              <a:t>工作回顾</a:t>
            </a:r>
            <a:endParaRPr lang="zh-CN" altLang="en-US" dirty="0"/>
          </a:p>
        </p:txBody>
      </p:sp>
      <p:sp>
        <p:nvSpPr>
          <p:cNvPr id="11" name="任意多边形 10"/>
          <p:cNvSpPr/>
          <p:nvPr userDrawn="1"/>
        </p:nvSpPr>
        <p:spPr>
          <a:xfrm rot="5400000">
            <a:off x="5224584" y="-109421"/>
            <a:ext cx="1742837" cy="12192002"/>
          </a:xfrm>
          <a:custGeom>
            <a:avLst/>
            <a:gdLst>
              <a:gd name="connsiteX0" fmla="*/ 0 w 1742837"/>
              <a:gd name="connsiteY0" fmla="*/ 0 h 12192002"/>
              <a:gd name="connsiteX1" fmla="*/ 1082438 w 1742837"/>
              <a:gd name="connsiteY1" fmla="*/ 0 h 12192002"/>
              <a:gd name="connsiteX2" fmla="*/ 1082438 w 1742837"/>
              <a:gd name="connsiteY2" fmla="*/ 3 h 12192002"/>
              <a:gd name="connsiteX3" fmla="*/ 1742837 w 1742837"/>
              <a:gd name="connsiteY3" fmla="*/ 3 h 12192002"/>
              <a:gd name="connsiteX4" fmla="*/ 1742836 w 1742837"/>
              <a:gd name="connsiteY4" fmla="*/ 12192002 h 12192002"/>
              <a:gd name="connsiteX5" fmla="*/ 1082437 w 1742837"/>
              <a:gd name="connsiteY5" fmla="*/ 12192002 h 12192002"/>
              <a:gd name="connsiteX6" fmla="*/ 1082437 w 1742837"/>
              <a:gd name="connsiteY6" fmla="*/ 12191910 h 12192002"/>
              <a:gd name="connsiteX7" fmla="*/ 1077970 w 1742837"/>
              <a:gd name="connsiteY7" fmla="*/ 11363467 h 12192002"/>
              <a:gd name="connsiteX8" fmla="*/ 42084 w 1742837"/>
              <a:gd name="connsiteY8" fmla="*/ 208233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837" h="12192002">
                <a:moveTo>
                  <a:pt x="0" y="0"/>
                </a:moveTo>
                <a:lnTo>
                  <a:pt x="1082438" y="0"/>
                </a:lnTo>
                <a:lnTo>
                  <a:pt x="1082438" y="3"/>
                </a:lnTo>
                <a:lnTo>
                  <a:pt x="1742837" y="3"/>
                </a:lnTo>
                <a:lnTo>
                  <a:pt x="1742836" y="12192002"/>
                </a:lnTo>
                <a:lnTo>
                  <a:pt x="1082437" y="12192002"/>
                </a:lnTo>
                <a:lnTo>
                  <a:pt x="1082437" y="12191910"/>
                </a:lnTo>
                <a:lnTo>
                  <a:pt x="1077970" y="11363467"/>
                </a:lnTo>
                <a:cubicBezTo>
                  <a:pt x="1033429" y="7240206"/>
                  <a:pt x="657858" y="3415267"/>
                  <a:pt x="42084" y="2082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文本占位符 29"/>
          <p:cNvSpPr>
            <a:spLocks noGrp="1"/>
          </p:cNvSpPr>
          <p:nvPr>
            <p:ph type="body" sz="quarter" idx="19" hasCustomPrompt="1"/>
          </p:nvPr>
        </p:nvSpPr>
        <p:spPr>
          <a:xfrm>
            <a:off x="835276" y="568940"/>
            <a:ext cx="2974723" cy="480131"/>
          </a:xfrm>
          <a:prstGeom prst="rect">
            <a:avLst/>
          </a:prstGeom>
          <a:noFill/>
        </p:spPr>
        <p:txBody>
          <a:bodyPr wrap="square" rtlCol="0">
            <a:spAutoFit/>
          </a:bodyPr>
          <a:lstStyle>
            <a:lvl1pPr marL="0" indent="0">
              <a:buNone/>
              <a:defRPr kumimoji="1" lang="en-US" altLang="zh-CN" sz="2000" b="0" dirty="0" smtClean="0">
                <a:solidFill>
                  <a:schemeClr val="tx1"/>
                </a:solidFill>
              </a:defRPr>
            </a:lvl1pPr>
          </a:lstStyle>
          <a:p>
            <a:pPr marL="0" lvl="0" defTabSz="914400"/>
            <a:r>
              <a:rPr kumimoji="1" lang="en-US" altLang="zh-CN" sz="2800" dirty="0"/>
              <a:t>Part One</a:t>
            </a:r>
          </a:p>
        </p:txBody>
      </p:sp>
      <p:grpSp>
        <p:nvGrpSpPr>
          <p:cNvPr id="12" name="组合 11"/>
          <p:cNvGrpSpPr/>
          <p:nvPr userDrawn="1"/>
        </p:nvGrpSpPr>
        <p:grpSpPr>
          <a:xfrm>
            <a:off x="-346537" y="359361"/>
            <a:ext cx="1136267" cy="1209181"/>
            <a:chOff x="-741145" y="548639"/>
            <a:chExt cx="1799925" cy="1915427"/>
          </a:xfrm>
          <a:solidFill>
            <a:schemeClr val="accent4">
              <a:alpha val="80000"/>
            </a:schemeClr>
          </a:solidFill>
        </p:grpSpPr>
        <p:sp>
          <p:nvSpPr>
            <p:cNvPr id="13" name="圆角矩形 12"/>
            <p:cNvSpPr/>
            <p:nvPr/>
          </p:nvSpPr>
          <p:spPr>
            <a:xfrm>
              <a:off x="-741145" y="548639"/>
              <a:ext cx="981777" cy="11742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7003" y="770020"/>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853" y="1291403"/>
              <a:ext cx="981777" cy="981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731520" y="1482289"/>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sp>
        <p:nvSpPr>
          <p:cNvPr id="7" name="文本占位符 29"/>
          <p:cNvSpPr>
            <a:spLocks noGrp="1"/>
          </p:cNvSpPr>
          <p:nvPr>
            <p:ph type="body" sz="quarter" idx="18" hasCustomPrompt="1"/>
          </p:nvPr>
        </p:nvSpPr>
        <p:spPr>
          <a:xfrm>
            <a:off x="835276" y="937779"/>
            <a:ext cx="2974723" cy="480131"/>
          </a:xfrm>
          <a:prstGeom prst="rect">
            <a:avLst/>
          </a:prstGeom>
          <a:noFill/>
        </p:spPr>
        <p:txBody>
          <a:bodyPr wrap="square" rtlCol="0">
            <a:spAutoFit/>
          </a:bodyPr>
          <a:lstStyle>
            <a:lvl1pPr marL="0" indent="0">
              <a:buNone/>
              <a:defRPr kumimoji="1" lang="zh-CN" altLang="en-US" sz="3200" b="1" dirty="0">
                <a:solidFill>
                  <a:schemeClr val="tx1"/>
                </a:solidFill>
              </a:defRPr>
            </a:lvl1pPr>
          </a:lstStyle>
          <a:p>
            <a:pPr marL="0" lvl="0" defTabSz="914400"/>
            <a:r>
              <a:rPr kumimoji="1" lang="zh-CN" altLang="en-US" sz="2800" dirty="0"/>
              <a:t>工作回顾</a:t>
            </a:r>
            <a:endParaRPr lang="zh-CN" altLang="en-US" dirty="0"/>
          </a:p>
        </p:txBody>
      </p:sp>
      <p:cxnSp>
        <p:nvCxnSpPr>
          <p:cNvPr id="11" name="直接连接符 10"/>
          <p:cNvCxnSpPr/>
          <p:nvPr userDrawn="1"/>
        </p:nvCxnSpPr>
        <p:spPr>
          <a:xfrm>
            <a:off x="0" y="4745255"/>
            <a:ext cx="12192000" cy="1164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V="1">
            <a:off x="0" y="5534527"/>
            <a:ext cx="12192000" cy="259881"/>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直接连接符 12"/>
          <p:cNvCxnSpPr/>
          <p:nvPr userDrawn="1"/>
        </p:nvCxnSpPr>
        <p:spPr>
          <a:xfrm flipV="1">
            <a:off x="0" y="5265019"/>
            <a:ext cx="12192000" cy="1232034"/>
          </a:xfrm>
          <a:prstGeom prst="line">
            <a:avLst/>
          </a:prstGeom>
        </p:spPr>
        <p:style>
          <a:lnRef idx="1">
            <a:schemeClr val="accent4"/>
          </a:lnRef>
          <a:fillRef idx="0">
            <a:schemeClr val="accent4"/>
          </a:fillRef>
          <a:effectRef idx="0">
            <a:schemeClr val="accent4"/>
          </a:effectRef>
          <a:fontRef idx="minor">
            <a:schemeClr val="tx1"/>
          </a:fontRef>
        </p:style>
      </p:cxnSp>
      <p:sp>
        <p:nvSpPr>
          <p:cNvPr id="14" name="文本占位符 29"/>
          <p:cNvSpPr>
            <a:spLocks noGrp="1"/>
          </p:cNvSpPr>
          <p:nvPr>
            <p:ph type="body" sz="quarter" idx="19" hasCustomPrompt="1"/>
          </p:nvPr>
        </p:nvSpPr>
        <p:spPr>
          <a:xfrm>
            <a:off x="835276" y="568940"/>
            <a:ext cx="2974723" cy="480131"/>
          </a:xfrm>
          <a:prstGeom prst="rect">
            <a:avLst/>
          </a:prstGeom>
          <a:noFill/>
        </p:spPr>
        <p:txBody>
          <a:bodyPr wrap="square" rtlCol="0">
            <a:spAutoFit/>
          </a:bodyPr>
          <a:lstStyle>
            <a:lvl1pPr marL="0" indent="0">
              <a:buNone/>
              <a:defRPr kumimoji="1" lang="en-US" altLang="zh-CN" sz="2000" b="0" dirty="0" smtClean="0">
                <a:solidFill>
                  <a:schemeClr val="tx1"/>
                </a:solidFill>
              </a:defRPr>
            </a:lvl1pPr>
          </a:lstStyle>
          <a:p>
            <a:pPr marL="0" lvl="0" defTabSz="914400"/>
            <a:r>
              <a:rPr kumimoji="1" lang="en-US" altLang="zh-CN" sz="2800" dirty="0"/>
              <a:t>Part One</a:t>
            </a:r>
          </a:p>
        </p:txBody>
      </p:sp>
      <p:grpSp>
        <p:nvGrpSpPr>
          <p:cNvPr id="15" name="组合 14"/>
          <p:cNvGrpSpPr/>
          <p:nvPr userDrawn="1"/>
        </p:nvGrpSpPr>
        <p:grpSpPr>
          <a:xfrm>
            <a:off x="-346537" y="359361"/>
            <a:ext cx="1136267" cy="1209181"/>
            <a:chOff x="-741145" y="548639"/>
            <a:chExt cx="1799925" cy="1915427"/>
          </a:xfrm>
          <a:solidFill>
            <a:schemeClr val="accent4">
              <a:alpha val="80000"/>
            </a:schemeClr>
          </a:solidFill>
        </p:grpSpPr>
        <p:sp>
          <p:nvSpPr>
            <p:cNvPr id="16" name="圆角矩形 15"/>
            <p:cNvSpPr/>
            <p:nvPr/>
          </p:nvSpPr>
          <p:spPr>
            <a:xfrm>
              <a:off x="-741145" y="548639"/>
              <a:ext cx="981777" cy="11742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7003" y="770020"/>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4853" y="1291403"/>
              <a:ext cx="981777" cy="981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731520" y="1482289"/>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2022-5-16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lIns="121917" tIns="60958" rIns="121917" bIns="60958"/>
          <a:lstStyle/>
          <a:p>
            <a:fld id="{16E5758D-A3C3-4E88-8AC0-22500507BD7E}" type="datetimeFigureOut">
              <a:rPr lang="zh-CN" altLang="en-US" smtClean="0">
                <a:solidFill>
                  <a:prstClr val="black">
                    <a:tint val="75000"/>
                  </a:prstClr>
                </a:solidFill>
              </a:rPr>
              <a:t>2022-5-16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lIns="121917" tIns="60958" rIns="121917" bIns="60958"/>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lIns="121917" tIns="60958" rIns="121917" bIns="60958"/>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09303" y="356659"/>
            <a:ext cx="7863029" cy="440676"/>
          </a:xfrm>
          <a:prstGeom prst="rect">
            <a:avLst/>
          </a:prstGeom>
        </p:spPr>
        <p:txBody>
          <a:bodyPr vert="horz" lIns="68580" tIns="34290" rIns="68580" bIns="34290" rtlCol="0" anchor="ctr">
            <a:noAutofit/>
          </a:bodyPr>
          <a:lstStyle>
            <a:lvl1pPr algn="l">
              <a:defRPr lang="zh-CN" altLang="en-US" sz="2935" b="0" i="0" baseline="0" dirty="0">
                <a:solidFill>
                  <a:srgbClr val="0070C0"/>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2022-5-16</a:t>
            </a:fld>
            <a:endParaRPr lang="zh-CN" altLang="en-US"/>
          </a:p>
        </p:txBody>
      </p:sp>
      <p:sp>
        <p:nvSpPr>
          <p:cNvPr id="4" name="页脚占位符 3"/>
          <p:cNvSpPr>
            <a:spLocks noGrp="1"/>
          </p:cNvSpPr>
          <p:nvPr>
            <p:ph type="ftr" sz="quarter" idx="11"/>
          </p:nvPr>
        </p:nvSpPr>
        <p:spPr>
          <a:xfrm>
            <a:off x="4165600" y="6388020"/>
            <a:ext cx="3860800" cy="365125"/>
          </a:xfrm>
          <a:prstGeom prst="rect">
            <a:avLst/>
          </a:prstGeom>
        </p:spPr>
        <p:txBody>
          <a:bodyPr/>
          <a:lstStyle>
            <a:lvl1pPr>
              <a:defRPr sz="1400"/>
            </a:lvl1pPr>
          </a:lstStyle>
          <a:p>
            <a:endParaRPr lang="zh-CN" altLang="en-US"/>
          </a:p>
        </p:txBody>
      </p:sp>
      <p:sp>
        <p:nvSpPr>
          <p:cNvPr id="5" name="灯片编号占位符 4"/>
          <p:cNvSpPr>
            <a:spLocks noGrp="1"/>
          </p:cNvSpPr>
          <p:nvPr>
            <p:ph type="sldNum" sz="quarter" idx="12"/>
          </p:nvPr>
        </p:nvSpPr>
        <p:spPr>
          <a:xfrm>
            <a:off x="9936427" y="6383320"/>
            <a:ext cx="1632181" cy="406233"/>
          </a:xfrm>
          <a:prstGeom prst="rect">
            <a:avLst/>
          </a:prstGeom>
        </p:spPr>
        <p:txBody>
          <a:bodyPr/>
          <a:lstStyle>
            <a:lvl1pPr algn="ctr">
              <a:defRPr sz="1865">
                <a:latin typeface="Impact" panose="020B0806030902050204" pitchFamily="34" charset="0"/>
              </a:defRPr>
            </a:lvl1pPr>
          </a:lstStyle>
          <a:p>
            <a:fld id="{0C913308-F349-4B6D-A68A-DD1791B4A57B}" type="slidenum">
              <a:rPr lang="zh-CN" altLang="en-US" smtClean="0"/>
              <a:t>‹#›</a:t>
            </a:fld>
            <a:endParaRPr lang="zh-CN" altLang="en-US"/>
          </a:p>
        </p:txBody>
      </p:sp>
      <p:cxnSp>
        <p:nvCxnSpPr>
          <p:cNvPr id="12" name="直接连接符 11"/>
          <p:cNvCxnSpPr/>
          <p:nvPr/>
        </p:nvCxnSpPr>
        <p:spPr>
          <a:xfrm>
            <a:off x="1270000" y="892529"/>
            <a:ext cx="10922000" cy="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圆角矩形 19"/>
          <p:cNvSpPr/>
          <p:nvPr userDrawn="1"/>
        </p:nvSpPr>
        <p:spPr>
          <a:xfrm rot="18900000">
            <a:off x="544033" y="369649"/>
            <a:ext cx="396325" cy="396325"/>
          </a:xfrm>
          <a:prstGeom prst="roundRect">
            <a:avLst/>
          </a:prstGeom>
          <a:solidFill>
            <a:srgbClr val="58B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圆角矩形 20"/>
          <p:cNvSpPr/>
          <p:nvPr userDrawn="1"/>
        </p:nvSpPr>
        <p:spPr>
          <a:xfrm rot="18900000">
            <a:off x="701593" y="369649"/>
            <a:ext cx="396325" cy="3963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3" name="图片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533" y="356659"/>
            <a:ext cx="817953" cy="441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1000"/>
                                        <p:tgtEl>
                                          <p:spTgt spid="2"/>
                                        </p:tgtEl>
                                      </p:cBhvr>
                                    </p:animEffect>
                                  </p:childTnLst>
                                </p:cTn>
                              </p:par>
                              <p:par>
                                <p:cTn id="18" presetID="42" presetClass="entr" presetSubtype="0" fill="hold" grpId="0" nodeType="withEffect" nodePh="1">
                                  <p:stCondLst>
                                    <p:cond delay="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bldLvl="0" animBg="1"/>
      <p:bldP spid="21"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四项目录">
    <p:spTree>
      <p:nvGrpSpPr>
        <p:cNvPr id="1" name=""/>
        <p:cNvGrpSpPr/>
        <p:nvPr/>
      </p:nvGrpSpPr>
      <p:grpSpPr>
        <a:xfrm>
          <a:off x="0" y="0"/>
          <a:ext cx="0" cy="0"/>
          <a:chOff x="0" y="0"/>
          <a:chExt cx="0" cy="0"/>
        </a:xfrm>
      </p:grpSpPr>
      <p:pic>
        <p:nvPicPr>
          <p:cNvPr id="32" name="图片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4"/>
          <p:cNvGrpSpPr/>
          <p:nvPr userDrawn="1"/>
        </p:nvGrpSpPr>
        <p:grpSpPr>
          <a:xfrm>
            <a:off x="862816" y="801039"/>
            <a:ext cx="1897748" cy="1892758"/>
            <a:chOff x="2328918" y="1577773"/>
            <a:chExt cx="4245990" cy="4234827"/>
          </a:xfrm>
        </p:grpSpPr>
        <p:sp>
          <p:nvSpPr>
            <p:cNvPr id="2" name="椭圆 1"/>
            <p:cNvSpPr/>
            <p:nvPr userDrawn="1"/>
          </p:nvSpPr>
          <p:spPr>
            <a:xfrm>
              <a:off x="2328918" y="1758126"/>
              <a:ext cx="3971604" cy="3971605"/>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accent4"/>
                </a:solidFill>
              </a:endParaRPr>
            </a:p>
          </p:txBody>
        </p:sp>
        <p:sp>
          <p:nvSpPr>
            <p:cNvPr id="3" name="椭圆 2"/>
            <p:cNvSpPr/>
            <p:nvPr userDrawn="1"/>
          </p:nvSpPr>
          <p:spPr>
            <a:xfrm>
              <a:off x="2603304" y="1840995"/>
              <a:ext cx="3971604" cy="3971605"/>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accent4"/>
                </a:solidFill>
              </a:endParaRPr>
            </a:p>
          </p:txBody>
        </p:sp>
        <p:sp>
          <p:nvSpPr>
            <p:cNvPr id="4" name="椭圆 3"/>
            <p:cNvSpPr/>
            <p:nvPr userDrawn="1"/>
          </p:nvSpPr>
          <p:spPr>
            <a:xfrm>
              <a:off x="2472780" y="1577773"/>
              <a:ext cx="3971606" cy="3971605"/>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accent4"/>
                </a:solidFill>
              </a:endParaRPr>
            </a:p>
          </p:txBody>
        </p:sp>
      </p:grpSp>
      <p:sp>
        <p:nvSpPr>
          <p:cNvPr id="18" name="文本占位符 17"/>
          <p:cNvSpPr>
            <a:spLocks noGrp="1"/>
          </p:cNvSpPr>
          <p:nvPr>
            <p:ph type="body" sz="quarter" idx="10" hasCustomPrompt="1"/>
          </p:nvPr>
        </p:nvSpPr>
        <p:spPr>
          <a:xfrm>
            <a:off x="3307442" y="939383"/>
            <a:ext cx="1877437" cy="1006429"/>
          </a:xfrm>
          <a:prstGeom prst="rect">
            <a:avLst/>
          </a:prstGeom>
          <a:noFill/>
        </p:spPr>
        <p:txBody>
          <a:bodyPr wrap="none" rtlCol="0">
            <a:spAutoFit/>
          </a:bodyPr>
          <a:lstStyle>
            <a:lvl1pPr marL="0" indent="0">
              <a:buNone/>
              <a:defRPr lang="zh-CN" altLang="en-US" sz="6600" b="1" dirty="0" smtClean="0">
                <a:solidFill>
                  <a:schemeClr val="accent4"/>
                </a:solidFill>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defTabSz="914400"/>
            <a:r>
              <a:rPr lang="zh-CN" altLang="en-US" dirty="0"/>
              <a:t>目录</a:t>
            </a:r>
          </a:p>
        </p:txBody>
      </p:sp>
      <p:sp>
        <p:nvSpPr>
          <p:cNvPr id="19" name="文本占位符 17"/>
          <p:cNvSpPr>
            <a:spLocks noGrp="1"/>
          </p:cNvSpPr>
          <p:nvPr>
            <p:ph type="body" sz="quarter" idx="11" hasCustomPrompt="1"/>
          </p:nvPr>
        </p:nvSpPr>
        <p:spPr>
          <a:xfrm>
            <a:off x="3307442" y="1971868"/>
            <a:ext cx="2337884" cy="646331"/>
          </a:xfrm>
          <a:prstGeom prst="rect">
            <a:avLst/>
          </a:prstGeom>
          <a:noFill/>
        </p:spPr>
        <p:txBody>
          <a:bodyPr wrap="none" rtlCol="0">
            <a:spAutoFit/>
          </a:bodyPr>
          <a:lstStyle>
            <a:lvl1pPr marL="0" indent="0">
              <a:buNone/>
              <a:defRPr lang="zh-CN" altLang="en-US" sz="4000" b="1" baseline="0" dirty="0" smtClean="0">
                <a:solidFill>
                  <a:schemeClr val="accent4"/>
                </a:solidFill>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defTabSz="914400"/>
            <a:r>
              <a:rPr lang="en-US" altLang="zh-CN" dirty="0"/>
              <a:t>Add Text</a:t>
            </a:r>
          </a:p>
        </p:txBody>
      </p:sp>
      <p:sp>
        <p:nvSpPr>
          <p:cNvPr id="21" name="文本占位符 20"/>
          <p:cNvSpPr>
            <a:spLocks noGrp="1"/>
          </p:cNvSpPr>
          <p:nvPr>
            <p:ph type="body" sz="quarter" idx="12" hasCustomPrompt="1"/>
          </p:nvPr>
        </p:nvSpPr>
        <p:spPr>
          <a:xfrm>
            <a:off x="862816" y="3291922"/>
            <a:ext cx="1181734" cy="1089529"/>
          </a:xfrm>
          <a:prstGeom prst="rect">
            <a:avLst/>
          </a:prstGeom>
          <a:noFill/>
        </p:spPr>
        <p:txBody>
          <a:bodyPr wrap="none" rtlCol="0">
            <a:spAutoFit/>
          </a:bodyPr>
          <a:lstStyle>
            <a:lvl1pPr marL="0" indent="0">
              <a:buNone/>
              <a:defRPr lang="zh-CN" altLang="en-US" sz="7200" dirty="0">
                <a:solidFill>
                  <a:schemeClr val="accent4"/>
                </a:solidFill>
              </a:defRPr>
            </a:lvl1pPr>
          </a:lstStyle>
          <a:p>
            <a:pPr marL="0" lvl="0" defTabSz="914400"/>
            <a:r>
              <a:rPr lang="en-US" altLang="zh-CN" dirty="0"/>
              <a:t>01</a:t>
            </a:r>
            <a:endParaRPr lang="zh-CN" altLang="en-US" dirty="0"/>
          </a:p>
        </p:txBody>
      </p:sp>
      <p:sp>
        <p:nvSpPr>
          <p:cNvPr id="23" name="文本占位符 20"/>
          <p:cNvSpPr>
            <a:spLocks noGrp="1"/>
          </p:cNvSpPr>
          <p:nvPr>
            <p:ph type="body" sz="quarter" idx="14" hasCustomPrompt="1"/>
          </p:nvPr>
        </p:nvSpPr>
        <p:spPr>
          <a:xfrm>
            <a:off x="6096000" y="3291922"/>
            <a:ext cx="1181734" cy="1089529"/>
          </a:xfrm>
          <a:prstGeom prst="rect">
            <a:avLst/>
          </a:prstGeom>
          <a:noFill/>
        </p:spPr>
        <p:txBody>
          <a:bodyPr wrap="none" rtlCol="0">
            <a:spAutoFit/>
          </a:bodyPr>
          <a:lstStyle>
            <a:lvl1pPr marL="0" indent="0">
              <a:buNone/>
              <a:defRPr lang="zh-CN" altLang="en-US" sz="7200" dirty="0">
                <a:solidFill>
                  <a:schemeClr val="accent4"/>
                </a:solidFill>
              </a:defRPr>
            </a:lvl1pPr>
          </a:lstStyle>
          <a:p>
            <a:pPr marL="0" lvl="0" defTabSz="914400"/>
            <a:r>
              <a:rPr lang="en-US" altLang="zh-CN" dirty="0"/>
              <a:t>01</a:t>
            </a:r>
            <a:endParaRPr lang="zh-CN" altLang="en-US" dirty="0"/>
          </a:p>
        </p:txBody>
      </p:sp>
      <p:sp>
        <p:nvSpPr>
          <p:cNvPr id="24" name="文本占位符 20"/>
          <p:cNvSpPr>
            <a:spLocks noGrp="1"/>
          </p:cNvSpPr>
          <p:nvPr>
            <p:ph type="body" sz="quarter" idx="15" hasCustomPrompt="1"/>
          </p:nvPr>
        </p:nvSpPr>
        <p:spPr>
          <a:xfrm>
            <a:off x="862816" y="4722789"/>
            <a:ext cx="1181734" cy="1089529"/>
          </a:xfrm>
          <a:prstGeom prst="rect">
            <a:avLst/>
          </a:prstGeom>
          <a:noFill/>
        </p:spPr>
        <p:txBody>
          <a:bodyPr wrap="none" rtlCol="0">
            <a:spAutoFit/>
          </a:bodyPr>
          <a:lstStyle>
            <a:lvl1pPr marL="0" indent="0">
              <a:buNone/>
              <a:defRPr lang="zh-CN" altLang="en-US" sz="7200" dirty="0">
                <a:solidFill>
                  <a:schemeClr val="accent4"/>
                </a:solidFill>
              </a:defRPr>
            </a:lvl1pPr>
          </a:lstStyle>
          <a:p>
            <a:pPr marL="0" lvl="0" defTabSz="914400"/>
            <a:r>
              <a:rPr lang="en-US" altLang="zh-CN" dirty="0"/>
              <a:t>01</a:t>
            </a:r>
            <a:endParaRPr lang="zh-CN" altLang="en-US" dirty="0"/>
          </a:p>
        </p:txBody>
      </p:sp>
      <p:sp>
        <p:nvSpPr>
          <p:cNvPr id="26" name="文本占位符 20"/>
          <p:cNvSpPr>
            <a:spLocks noGrp="1"/>
          </p:cNvSpPr>
          <p:nvPr>
            <p:ph type="body" sz="quarter" idx="17" hasCustomPrompt="1"/>
          </p:nvPr>
        </p:nvSpPr>
        <p:spPr>
          <a:xfrm>
            <a:off x="6096000" y="4722789"/>
            <a:ext cx="1181734" cy="1089529"/>
          </a:xfrm>
          <a:prstGeom prst="rect">
            <a:avLst/>
          </a:prstGeom>
          <a:noFill/>
        </p:spPr>
        <p:txBody>
          <a:bodyPr wrap="none" rtlCol="0">
            <a:spAutoFit/>
          </a:bodyPr>
          <a:lstStyle>
            <a:lvl1pPr marL="0" indent="0">
              <a:buNone/>
              <a:defRPr lang="zh-CN" altLang="en-US" sz="7200" dirty="0">
                <a:solidFill>
                  <a:schemeClr val="accent4"/>
                </a:solidFill>
              </a:defRPr>
            </a:lvl1pPr>
          </a:lstStyle>
          <a:p>
            <a:pPr marL="0" lvl="0" defTabSz="914400"/>
            <a:r>
              <a:rPr lang="en-US" altLang="zh-CN" dirty="0"/>
              <a:t>01</a:t>
            </a:r>
            <a:endParaRPr lang="zh-CN" altLang="en-US" dirty="0"/>
          </a:p>
        </p:txBody>
      </p:sp>
      <p:sp>
        <p:nvSpPr>
          <p:cNvPr id="30" name="文本占位符 29"/>
          <p:cNvSpPr>
            <a:spLocks noGrp="1"/>
          </p:cNvSpPr>
          <p:nvPr>
            <p:ph type="body" sz="quarter" idx="18" hasCustomPrompt="1"/>
          </p:nvPr>
        </p:nvSpPr>
        <p:spPr>
          <a:xfrm>
            <a:off x="2044550" y="3736109"/>
            <a:ext cx="2520000" cy="480131"/>
          </a:xfrm>
          <a:prstGeom prst="rect">
            <a:avLst/>
          </a:prstGeom>
          <a:noFill/>
        </p:spPr>
        <p:txBody>
          <a:bodyPr wrap="square" rtlCol="0">
            <a:spAutoFit/>
          </a:bodyPr>
          <a:lstStyle>
            <a:lvl1pPr marL="0" indent="0" algn="l">
              <a:buNone/>
              <a:defRPr kumimoji="1" lang="zh-CN" altLang="en-US" sz="3200" b="1" dirty="0">
                <a:solidFill>
                  <a:schemeClr val="accent4"/>
                </a:solidFill>
              </a:defRPr>
            </a:lvl1pPr>
          </a:lstStyle>
          <a:p>
            <a:pPr marL="0" lvl="0" defTabSz="914400"/>
            <a:r>
              <a:rPr kumimoji="1" lang="zh-CN" altLang="en-US" sz="2800" dirty="0"/>
              <a:t>工作回顾</a:t>
            </a:r>
            <a:endParaRPr lang="zh-CN" altLang="en-US" dirty="0"/>
          </a:p>
        </p:txBody>
      </p:sp>
      <p:sp>
        <p:nvSpPr>
          <p:cNvPr id="34" name="文本占位符 29"/>
          <p:cNvSpPr>
            <a:spLocks noGrp="1"/>
          </p:cNvSpPr>
          <p:nvPr>
            <p:ph type="body" sz="quarter" idx="19" hasCustomPrompt="1"/>
          </p:nvPr>
        </p:nvSpPr>
        <p:spPr>
          <a:xfrm>
            <a:off x="2044550" y="3369683"/>
            <a:ext cx="2520000" cy="480131"/>
          </a:xfrm>
          <a:prstGeom prst="rect">
            <a:avLst/>
          </a:prstGeom>
          <a:noFill/>
        </p:spPr>
        <p:txBody>
          <a:bodyPr wrap="square" rtlCol="0">
            <a:spAutoFit/>
          </a:bodyPr>
          <a:lstStyle>
            <a:lvl1pPr marL="0" indent="0" algn="l">
              <a:buNone/>
              <a:defRPr kumimoji="1" lang="en-US" altLang="zh-CN" sz="2000" b="0" dirty="0" smtClean="0">
                <a:solidFill>
                  <a:schemeClr val="accent4"/>
                </a:solidFill>
              </a:defRPr>
            </a:lvl1pPr>
          </a:lstStyle>
          <a:p>
            <a:pPr marL="0" lvl="0" defTabSz="914400"/>
            <a:r>
              <a:rPr kumimoji="1" lang="en-US" altLang="zh-CN" sz="2800" dirty="0"/>
              <a:t>Add text</a:t>
            </a:r>
          </a:p>
        </p:txBody>
      </p:sp>
      <p:sp>
        <p:nvSpPr>
          <p:cNvPr id="37" name="文本占位符 29"/>
          <p:cNvSpPr>
            <a:spLocks noGrp="1"/>
          </p:cNvSpPr>
          <p:nvPr>
            <p:ph type="body" sz="quarter" idx="22" hasCustomPrompt="1"/>
          </p:nvPr>
        </p:nvSpPr>
        <p:spPr>
          <a:xfrm>
            <a:off x="7277734" y="3736109"/>
            <a:ext cx="2520000" cy="480131"/>
          </a:xfrm>
          <a:prstGeom prst="rect">
            <a:avLst/>
          </a:prstGeom>
          <a:noFill/>
        </p:spPr>
        <p:txBody>
          <a:bodyPr wrap="square" rtlCol="0">
            <a:spAutoFit/>
          </a:bodyPr>
          <a:lstStyle>
            <a:lvl1pPr marL="0" indent="0" algn="l">
              <a:buNone/>
              <a:defRPr kumimoji="1" lang="zh-CN" altLang="en-US" sz="3200" b="1" dirty="0">
                <a:solidFill>
                  <a:schemeClr val="accent4"/>
                </a:solidFill>
              </a:defRPr>
            </a:lvl1pPr>
          </a:lstStyle>
          <a:p>
            <a:pPr marL="0" lvl="0" defTabSz="914400"/>
            <a:r>
              <a:rPr kumimoji="1" lang="zh-CN" altLang="en-US" sz="2800" dirty="0"/>
              <a:t>工作回顾</a:t>
            </a:r>
            <a:endParaRPr lang="zh-CN" altLang="en-US" dirty="0"/>
          </a:p>
        </p:txBody>
      </p:sp>
      <p:sp>
        <p:nvSpPr>
          <p:cNvPr id="38" name="文本占位符 29"/>
          <p:cNvSpPr>
            <a:spLocks noGrp="1"/>
          </p:cNvSpPr>
          <p:nvPr>
            <p:ph type="body" sz="quarter" idx="23" hasCustomPrompt="1"/>
          </p:nvPr>
        </p:nvSpPr>
        <p:spPr>
          <a:xfrm>
            <a:off x="7277734" y="3369683"/>
            <a:ext cx="2520000" cy="480131"/>
          </a:xfrm>
          <a:prstGeom prst="rect">
            <a:avLst/>
          </a:prstGeom>
          <a:noFill/>
        </p:spPr>
        <p:txBody>
          <a:bodyPr wrap="square" rtlCol="0">
            <a:spAutoFit/>
          </a:bodyPr>
          <a:lstStyle>
            <a:lvl1pPr marL="0" indent="0" algn="l">
              <a:buNone/>
              <a:defRPr kumimoji="1" lang="en-US" altLang="zh-CN" sz="2000" b="0" dirty="0" smtClean="0">
                <a:solidFill>
                  <a:schemeClr val="accent4"/>
                </a:solidFill>
              </a:defRPr>
            </a:lvl1pPr>
          </a:lstStyle>
          <a:p>
            <a:pPr marL="0" lvl="0" defTabSz="914400"/>
            <a:r>
              <a:rPr kumimoji="1" lang="en-US" altLang="zh-CN" sz="2800" dirty="0"/>
              <a:t>Add text</a:t>
            </a:r>
          </a:p>
        </p:txBody>
      </p:sp>
      <p:sp>
        <p:nvSpPr>
          <p:cNvPr id="39" name="文本占位符 29"/>
          <p:cNvSpPr>
            <a:spLocks noGrp="1"/>
          </p:cNvSpPr>
          <p:nvPr>
            <p:ph type="body" sz="quarter" idx="24" hasCustomPrompt="1"/>
          </p:nvPr>
        </p:nvSpPr>
        <p:spPr>
          <a:xfrm>
            <a:off x="2044550" y="5148651"/>
            <a:ext cx="2520000" cy="480131"/>
          </a:xfrm>
          <a:prstGeom prst="rect">
            <a:avLst/>
          </a:prstGeom>
          <a:noFill/>
        </p:spPr>
        <p:txBody>
          <a:bodyPr wrap="square" rtlCol="0">
            <a:spAutoFit/>
          </a:bodyPr>
          <a:lstStyle>
            <a:lvl1pPr marL="0" indent="0" algn="l">
              <a:buNone/>
              <a:defRPr kumimoji="1" lang="zh-CN" altLang="en-US" sz="3200" b="1" dirty="0">
                <a:solidFill>
                  <a:schemeClr val="accent4"/>
                </a:solidFill>
              </a:defRPr>
            </a:lvl1pPr>
          </a:lstStyle>
          <a:p>
            <a:pPr marL="0" lvl="0" defTabSz="914400"/>
            <a:r>
              <a:rPr kumimoji="1" lang="zh-CN" altLang="en-US" sz="2800" dirty="0"/>
              <a:t>工作回顾</a:t>
            </a:r>
            <a:endParaRPr lang="zh-CN" altLang="en-US" dirty="0"/>
          </a:p>
        </p:txBody>
      </p:sp>
      <p:sp>
        <p:nvSpPr>
          <p:cNvPr id="40" name="文本占位符 29"/>
          <p:cNvSpPr>
            <a:spLocks noGrp="1"/>
          </p:cNvSpPr>
          <p:nvPr>
            <p:ph type="body" sz="quarter" idx="25" hasCustomPrompt="1"/>
          </p:nvPr>
        </p:nvSpPr>
        <p:spPr>
          <a:xfrm>
            <a:off x="2044550" y="4782225"/>
            <a:ext cx="2520000" cy="480131"/>
          </a:xfrm>
          <a:prstGeom prst="rect">
            <a:avLst/>
          </a:prstGeom>
          <a:noFill/>
        </p:spPr>
        <p:txBody>
          <a:bodyPr wrap="square" rtlCol="0">
            <a:spAutoFit/>
          </a:bodyPr>
          <a:lstStyle>
            <a:lvl1pPr marL="0" indent="0" algn="l">
              <a:buNone/>
              <a:defRPr kumimoji="1" lang="en-US" altLang="zh-CN" sz="2000" b="0" dirty="0" smtClean="0">
                <a:solidFill>
                  <a:schemeClr val="accent4"/>
                </a:solidFill>
              </a:defRPr>
            </a:lvl1pPr>
          </a:lstStyle>
          <a:p>
            <a:pPr marL="0" lvl="0" defTabSz="914400"/>
            <a:r>
              <a:rPr kumimoji="1" lang="en-US" altLang="zh-CN" sz="2800" dirty="0"/>
              <a:t>Add text</a:t>
            </a:r>
          </a:p>
        </p:txBody>
      </p:sp>
      <p:sp>
        <p:nvSpPr>
          <p:cNvPr id="43" name="文本占位符 29"/>
          <p:cNvSpPr>
            <a:spLocks noGrp="1"/>
          </p:cNvSpPr>
          <p:nvPr>
            <p:ph type="body" sz="quarter" idx="28" hasCustomPrompt="1"/>
          </p:nvPr>
        </p:nvSpPr>
        <p:spPr>
          <a:xfrm>
            <a:off x="7277734" y="5148651"/>
            <a:ext cx="2520000" cy="480131"/>
          </a:xfrm>
          <a:prstGeom prst="rect">
            <a:avLst/>
          </a:prstGeom>
          <a:noFill/>
        </p:spPr>
        <p:txBody>
          <a:bodyPr wrap="square" rtlCol="0">
            <a:spAutoFit/>
          </a:bodyPr>
          <a:lstStyle>
            <a:lvl1pPr marL="0" indent="0" algn="l">
              <a:buNone/>
              <a:defRPr kumimoji="1" lang="zh-CN" altLang="en-US" sz="3200" b="1" dirty="0">
                <a:solidFill>
                  <a:schemeClr val="accent4"/>
                </a:solidFill>
              </a:defRPr>
            </a:lvl1pPr>
          </a:lstStyle>
          <a:p>
            <a:pPr marL="0" lvl="0" defTabSz="914400"/>
            <a:r>
              <a:rPr kumimoji="1" lang="zh-CN" altLang="en-US" sz="2800" dirty="0"/>
              <a:t>工作回顾</a:t>
            </a:r>
            <a:endParaRPr lang="zh-CN" altLang="en-US" dirty="0"/>
          </a:p>
        </p:txBody>
      </p:sp>
      <p:sp>
        <p:nvSpPr>
          <p:cNvPr id="44" name="文本占位符 29"/>
          <p:cNvSpPr>
            <a:spLocks noGrp="1"/>
          </p:cNvSpPr>
          <p:nvPr>
            <p:ph type="body" sz="quarter" idx="29" hasCustomPrompt="1"/>
          </p:nvPr>
        </p:nvSpPr>
        <p:spPr>
          <a:xfrm>
            <a:off x="7277734" y="4782225"/>
            <a:ext cx="2520000" cy="480131"/>
          </a:xfrm>
          <a:prstGeom prst="rect">
            <a:avLst/>
          </a:prstGeom>
          <a:noFill/>
        </p:spPr>
        <p:txBody>
          <a:bodyPr wrap="square" rtlCol="0">
            <a:spAutoFit/>
          </a:bodyPr>
          <a:lstStyle>
            <a:lvl1pPr marL="0" indent="0" algn="l">
              <a:buNone/>
              <a:defRPr kumimoji="1" lang="en-US" altLang="zh-CN" sz="2000" b="0" dirty="0" smtClean="0">
                <a:solidFill>
                  <a:schemeClr val="accent4"/>
                </a:solidFill>
              </a:defRPr>
            </a:lvl1pPr>
          </a:lstStyle>
          <a:p>
            <a:pPr marL="0" lvl="0" defTabSz="914400"/>
            <a:r>
              <a:rPr kumimoji="1" lang="en-US" altLang="zh-CN" sz="2800" dirty="0"/>
              <a:t>Add text</a:t>
            </a:r>
          </a:p>
        </p:txBody>
      </p:sp>
      <p:sp>
        <p:nvSpPr>
          <p:cNvPr id="20" name="任意多边形 19"/>
          <p:cNvSpPr/>
          <p:nvPr userDrawn="1"/>
        </p:nvSpPr>
        <p:spPr>
          <a:xfrm flipH="1">
            <a:off x="-15402" y="17809"/>
            <a:ext cx="1635960" cy="6894518"/>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userDrawn="1"/>
        </p:nvSpPr>
        <p:spPr>
          <a:xfrm>
            <a:off x="10359326" y="-2"/>
            <a:ext cx="1808326" cy="6858001"/>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userDrawn="1"/>
        </p:nvSpPr>
        <p:spPr>
          <a:xfrm>
            <a:off x="11110441" y="-1"/>
            <a:ext cx="1082438" cy="6858001"/>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userDrawn="1"/>
        </p:nvSpPr>
        <p:spPr>
          <a:xfrm flipH="1">
            <a:off x="0" y="0"/>
            <a:ext cx="1032049" cy="6894518"/>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KSO_Shape"/>
          <p:cNvSpPr/>
          <p:nvPr userDrawn="1"/>
        </p:nvSpPr>
        <p:spPr bwMode="auto">
          <a:xfrm rot="8794271">
            <a:off x="2277912" y="2433721"/>
            <a:ext cx="440978" cy="669483"/>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9" name="KSO_Shape"/>
          <p:cNvSpPr/>
          <p:nvPr userDrawn="1"/>
        </p:nvSpPr>
        <p:spPr bwMode="auto">
          <a:xfrm rot="8794271">
            <a:off x="978996" y="1353852"/>
            <a:ext cx="440978" cy="669483"/>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1" name="KSO_Shape"/>
          <p:cNvSpPr/>
          <p:nvPr userDrawn="1"/>
        </p:nvSpPr>
        <p:spPr bwMode="auto">
          <a:xfrm rot="4486986">
            <a:off x="2430053" y="782529"/>
            <a:ext cx="440978" cy="669483"/>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childTnLst>
                          </p:cTn>
                        </p:par>
                        <p:par>
                          <p:cTn id="29" fill="hold">
                            <p:stCondLst>
                              <p:cond delay="10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18">
                                            <p:txEl>
                                              <p:pRg st="0" end="0"/>
                                            </p:txEl>
                                          </p:spTgt>
                                        </p:tgtEl>
                                        <p:attrNameLst>
                                          <p:attrName>style.visibility</p:attrName>
                                        </p:attrNameLst>
                                      </p:cBhvr>
                                      <p:to>
                                        <p:strVal val="visible"/>
                                      </p:to>
                                    </p:set>
                                    <p:anim by="(-#ppt_w*2)" calcmode="lin" valueType="num">
                                      <p:cBhvr rctx="PPT">
                                        <p:cTn id="32" dur="500" autoRev="1" fill="hold">
                                          <p:stCondLst>
                                            <p:cond delay="0"/>
                                          </p:stCondLst>
                                        </p:cTn>
                                        <p:tgtEl>
                                          <p:spTgt spid="18">
                                            <p:txEl>
                                              <p:pRg st="0" end="0"/>
                                            </p:txEl>
                                          </p:spTgt>
                                        </p:tgtEl>
                                        <p:attrNameLst>
                                          <p:attrName>ppt_w</p:attrName>
                                        </p:attrNameLst>
                                      </p:cBhvr>
                                    </p:anim>
                                    <p:anim by="(#ppt_w*0.50)" calcmode="lin" valueType="num">
                                      <p:cBhvr>
                                        <p:cTn id="33" dur="500" decel="50000" autoRev="1" fill="hold">
                                          <p:stCondLst>
                                            <p:cond delay="0"/>
                                          </p:stCondLst>
                                        </p:cTn>
                                        <p:tgtEl>
                                          <p:spTgt spid="18">
                                            <p:txEl>
                                              <p:pRg st="0" end="0"/>
                                            </p:txEl>
                                          </p:spTgt>
                                        </p:tgtEl>
                                        <p:attrNameLst>
                                          <p:attrName>ppt_x</p:attrName>
                                        </p:attrNameLst>
                                      </p:cBhvr>
                                    </p:anim>
                                    <p:anim from="(-#ppt_h/2)" to="(#ppt_y)" calcmode="lin" valueType="num">
                                      <p:cBhvr>
                                        <p:cTn id="34" dur="1000" fill="hold">
                                          <p:stCondLst>
                                            <p:cond delay="0"/>
                                          </p:stCondLst>
                                        </p:cTn>
                                        <p:tgtEl>
                                          <p:spTgt spid="18">
                                            <p:txEl>
                                              <p:pRg st="0" end="0"/>
                                            </p:txEl>
                                          </p:spTgt>
                                        </p:tgtEl>
                                        <p:attrNameLst>
                                          <p:attrName>ppt_y</p:attrName>
                                        </p:attrNameLst>
                                      </p:cBhvr>
                                    </p:anim>
                                    <p:animRot by="21600000">
                                      <p:cBhvr>
                                        <p:cTn id="35" dur="1000" fill="hold">
                                          <p:stCondLst>
                                            <p:cond delay="0"/>
                                          </p:stCondLst>
                                        </p:cTn>
                                        <p:tgtEl>
                                          <p:spTgt spid="18">
                                            <p:txEl>
                                              <p:pRg st="0" end="0"/>
                                            </p:txEl>
                                          </p:spTgt>
                                        </p:tgtEl>
                                        <p:attrNameLst>
                                          <p:attrName>r</p:attrName>
                                        </p:attrNameLst>
                                      </p:cBhvr>
                                    </p:animRot>
                                  </p:childTnLst>
                                </p:cTn>
                              </p:par>
                              <p:par>
                                <p:cTn id="36" presetID="56" presetClass="entr" presetSubtype="0" fill="hold" grpId="0" nodeType="withEffect">
                                  <p:stCondLst>
                                    <p:cond delay="0"/>
                                  </p:stCondLst>
                                  <p:iterate type="lt">
                                    <p:tmPct val="10000"/>
                                  </p:iterate>
                                  <p:childTnLst>
                                    <p:set>
                                      <p:cBhvr>
                                        <p:cTn id="37" dur="1" fill="hold">
                                          <p:stCondLst>
                                            <p:cond delay="0"/>
                                          </p:stCondLst>
                                        </p:cTn>
                                        <p:tgtEl>
                                          <p:spTgt spid="19">
                                            <p:txEl>
                                              <p:pRg st="0" end="0"/>
                                            </p:txEl>
                                          </p:spTgt>
                                        </p:tgtEl>
                                        <p:attrNameLst>
                                          <p:attrName>style.visibility</p:attrName>
                                        </p:attrNameLst>
                                      </p:cBhvr>
                                      <p:to>
                                        <p:strVal val="visible"/>
                                      </p:to>
                                    </p:set>
                                    <p:anim by="(-#ppt_w*2)" calcmode="lin" valueType="num">
                                      <p:cBhvr rctx="PPT">
                                        <p:cTn id="38" dur="500" autoRev="1" fill="hold">
                                          <p:stCondLst>
                                            <p:cond delay="0"/>
                                          </p:stCondLst>
                                        </p:cTn>
                                        <p:tgtEl>
                                          <p:spTgt spid="19">
                                            <p:txEl>
                                              <p:pRg st="0" end="0"/>
                                            </p:txEl>
                                          </p:spTgt>
                                        </p:tgtEl>
                                        <p:attrNameLst>
                                          <p:attrName>ppt_w</p:attrName>
                                        </p:attrNameLst>
                                      </p:cBhvr>
                                    </p:anim>
                                    <p:anim by="(#ppt_w*0.50)" calcmode="lin" valueType="num">
                                      <p:cBhvr>
                                        <p:cTn id="39" dur="500" decel="50000" autoRev="1" fill="hold">
                                          <p:stCondLst>
                                            <p:cond delay="0"/>
                                          </p:stCondLst>
                                        </p:cTn>
                                        <p:tgtEl>
                                          <p:spTgt spid="19">
                                            <p:txEl>
                                              <p:pRg st="0" end="0"/>
                                            </p:txEl>
                                          </p:spTgt>
                                        </p:tgtEl>
                                        <p:attrNameLst>
                                          <p:attrName>ppt_x</p:attrName>
                                        </p:attrNameLst>
                                      </p:cBhvr>
                                    </p:anim>
                                    <p:anim from="(-#ppt_h/2)" to="(#ppt_y)" calcmode="lin" valueType="num">
                                      <p:cBhvr>
                                        <p:cTn id="40" dur="1000" fill="hold">
                                          <p:stCondLst>
                                            <p:cond delay="0"/>
                                          </p:stCondLst>
                                        </p:cTn>
                                        <p:tgtEl>
                                          <p:spTgt spid="19">
                                            <p:txEl>
                                              <p:pRg st="0" end="0"/>
                                            </p:txEl>
                                          </p:spTgt>
                                        </p:tgtEl>
                                        <p:attrNameLst>
                                          <p:attrName>ppt_y</p:attrName>
                                        </p:attrNameLst>
                                      </p:cBhvr>
                                    </p:anim>
                                    <p:animRot by="21600000">
                                      <p:cBhvr>
                                        <p:cTn id="41" dur="1000" fill="hold">
                                          <p:stCondLst>
                                            <p:cond delay="0"/>
                                          </p:stCondLst>
                                        </p:cTn>
                                        <p:tgtEl>
                                          <p:spTgt spid="19">
                                            <p:txEl>
                                              <p:pRg st="0" end="0"/>
                                            </p:txEl>
                                          </p:spTgt>
                                        </p:tgtEl>
                                        <p:attrNameLst>
                                          <p:attrName>r</p:attrName>
                                        </p:attrNameLst>
                                      </p:cBhvr>
                                    </p:animRot>
                                  </p:childTnLst>
                                </p:cTn>
                              </p:par>
                            </p:childTnLst>
                          </p:cTn>
                        </p:par>
                        <p:par>
                          <p:cTn id="42" fill="hold">
                            <p:stCondLst>
                              <p:cond delay="2700"/>
                            </p:stCondLst>
                            <p:childTnLst>
                              <p:par>
                                <p:cTn id="43" presetID="55" presetClass="entr" presetSubtype="0"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 calcmode="lin" valueType="num">
                                      <p:cBhvr>
                                        <p:cTn id="45" dur="1000" fill="hold"/>
                                        <p:tgtEl>
                                          <p:spTgt spid="21">
                                            <p:txEl>
                                              <p:pRg st="0" end="0"/>
                                            </p:txEl>
                                          </p:spTgt>
                                        </p:tgtEl>
                                        <p:attrNameLst>
                                          <p:attrName>ppt_w</p:attrName>
                                        </p:attrNameLst>
                                      </p:cBhvr>
                                      <p:tavLst>
                                        <p:tav tm="0">
                                          <p:val>
                                            <p:strVal val="#ppt_w*0.70"/>
                                          </p:val>
                                        </p:tav>
                                        <p:tav tm="100000">
                                          <p:val>
                                            <p:strVal val="#ppt_w"/>
                                          </p:val>
                                        </p:tav>
                                      </p:tavLst>
                                    </p:anim>
                                    <p:anim calcmode="lin" valueType="num">
                                      <p:cBhvr>
                                        <p:cTn id="46" dur="1000" fill="hold"/>
                                        <p:tgtEl>
                                          <p:spTgt spid="21">
                                            <p:txEl>
                                              <p:pRg st="0" end="0"/>
                                            </p:txEl>
                                          </p:spTgt>
                                        </p:tgtEl>
                                        <p:attrNameLst>
                                          <p:attrName>ppt_h</p:attrName>
                                        </p:attrNameLst>
                                      </p:cBhvr>
                                      <p:tavLst>
                                        <p:tav tm="0">
                                          <p:val>
                                            <p:strVal val="#ppt_h"/>
                                          </p:val>
                                        </p:tav>
                                        <p:tav tm="100000">
                                          <p:val>
                                            <p:strVal val="#ppt_h"/>
                                          </p:val>
                                        </p:tav>
                                      </p:tavLst>
                                    </p:anim>
                                    <p:animEffect transition="in" filter="fade">
                                      <p:cBhvr>
                                        <p:cTn id="47" dur="1000"/>
                                        <p:tgtEl>
                                          <p:spTgt spid="21">
                                            <p:txEl>
                                              <p:pRg st="0" end="0"/>
                                            </p:txEl>
                                          </p:spTgt>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 calcmode="lin" valueType="num">
                                      <p:cBhvr>
                                        <p:cTn id="50" dur="1000" fill="hold"/>
                                        <p:tgtEl>
                                          <p:spTgt spid="24">
                                            <p:txEl>
                                              <p:pRg st="0" end="0"/>
                                            </p:txEl>
                                          </p:spTgt>
                                        </p:tgtEl>
                                        <p:attrNameLst>
                                          <p:attrName>ppt_w</p:attrName>
                                        </p:attrNameLst>
                                      </p:cBhvr>
                                      <p:tavLst>
                                        <p:tav tm="0">
                                          <p:val>
                                            <p:strVal val="#ppt_w*0.70"/>
                                          </p:val>
                                        </p:tav>
                                        <p:tav tm="100000">
                                          <p:val>
                                            <p:strVal val="#ppt_w"/>
                                          </p:val>
                                        </p:tav>
                                      </p:tavLst>
                                    </p:anim>
                                    <p:anim calcmode="lin" valueType="num">
                                      <p:cBhvr>
                                        <p:cTn id="51"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52" dur="1000"/>
                                        <p:tgtEl>
                                          <p:spTgt spid="24">
                                            <p:txEl>
                                              <p:pRg st="0" end="0"/>
                                            </p:tx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 calcmode="lin" valueType="num">
                                      <p:cBhvr>
                                        <p:cTn id="55" dur="10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56" dur="10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23">
                                            <p:txEl>
                                              <p:pRg st="0" end="0"/>
                                            </p:tx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6">
                                            <p:txEl>
                                              <p:pRg st="0" end="0"/>
                                            </p:txEl>
                                          </p:spTgt>
                                        </p:tgtEl>
                                        <p:attrNameLst>
                                          <p:attrName>style.visibility</p:attrName>
                                        </p:attrNameLst>
                                      </p:cBhvr>
                                      <p:to>
                                        <p:strVal val="visible"/>
                                      </p:to>
                                    </p:set>
                                    <p:anim calcmode="lin" valueType="num">
                                      <p:cBhvr>
                                        <p:cTn id="60" dur="1000" fill="hold"/>
                                        <p:tgtEl>
                                          <p:spTgt spid="26">
                                            <p:txEl>
                                              <p:pRg st="0" end="0"/>
                                            </p:txEl>
                                          </p:spTgt>
                                        </p:tgtEl>
                                        <p:attrNameLst>
                                          <p:attrName>ppt_w</p:attrName>
                                        </p:attrNameLst>
                                      </p:cBhvr>
                                      <p:tavLst>
                                        <p:tav tm="0">
                                          <p:val>
                                            <p:strVal val="#ppt_w*0.70"/>
                                          </p:val>
                                        </p:tav>
                                        <p:tav tm="100000">
                                          <p:val>
                                            <p:strVal val="#ppt_w"/>
                                          </p:val>
                                        </p:tav>
                                      </p:tavLst>
                                    </p:anim>
                                    <p:anim calcmode="lin" valueType="num">
                                      <p:cBhvr>
                                        <p:cTn id="61" dur="1000" fill="hold"/>
                                        <p:tgtEl>
                                          <p:spTgt spid="26">
                                            <p:txEl>
                                              <p:pRg st="0" end="0"/>
                                            </p:txEl>
                                          </p:spTgt>
                                        </p:tgtEl>
                                        <p:attrNameLst>
                                          <p:attrName>ppt_h</p:attrName>
                                        </p:attrNameLst>
                                      </p:cBhvr>
                                      <p:tavLst>
                                        <p:tav tm="0">
                                          <p:val>
                                            <p:strVal val="#ppt_h"/>
                                          </p:val>
                                        </p:tav>
                                        <p:tav tm="100000">
                                          <p:val>
                                            <p:strVal val="#ppt_h"/>
                                          </p:val>
                                        </p:tav>
                                      </p:tavLst>
                                    </p:anim>
                                    <p:animEffect transition="in" filter="fade">
                                      <p:cBhvr>
                                        <p:cTn id="62" dur="1000"/>
                                        <p:tgtEl>
                                          <p:spTgt spid="26">
                                            <p:txEl>
                                              <p:pRg st="0" end="0"/>
                                            </p:txEl>
                                          </p:spTgt>
                                        </p:tgtEl>
                                      </p:cBhvr>
                                    </p:animEffect>
                                  </p:childTnLst>
                                </p:cTn>
                              </p:par>
                            </p:childTnLst>
                          </p:cTn>
                        </p:par>
                        <p:par>
                          <p:cTn id="63" fill="hold">
                            <p:stCondLst>
                              <p:cond delay="3700"/>
                            </p:stCondLst>
                            <p:childTnLst>
                              <p:par>
                                <p:cTn id="64" presetID="14" presetClass="entr" presetSubtype="10" fill="hold" grpId="0" nodeType="afterEffect">
                                  <p:stCondLst>
                                    <p:cond delay="500"/>
                                  </p:stCondLst>
                                  <p:iterate type="lt">
                                    <p:tmPct val="10000"/>
                                  </p:iterate>
                                  <p:childTnLst>
                                    <p:set>
                                      <p:cBhvr>
                                        <p:cTn id="65"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66" dur="500"/>
                                        <p:tgtEl>
                                          <p:spTgt spid="37">
                                            <p:txEl>
                                              <p:pRg st="0" end="0"/>
                                            </p:txEl>
                                          </p:spTgt>
                                        </p:tgtEl>
                                      </p:cBhvr>
                                    </p:animEffect>
                                  </p:childTnLst>
                                </p:cTn>
                              </p:par>
                              <p:par>
                                <p:cTn id="67" presetID="14" presetClass="entr" presetSubtype="10" fill="hold" grpId="0" nodeType="withEffect">
                                  <p:stCondLst>
                                    <p:cond delay="0"/>
                                  </p:stCondLst>
                                  <p:iterate type="lt">
                                    <p:tmPct val="10000"/>
                                  </p:iterate>
                                  <p:childTnLst>
                                    <p:set>
                                      <p:cBhvr>
                                        <p:cTn id="6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69" dur="500"/>
                                        <p:tgtEl>
                                          <p:spTgt spid="38">
                                            <p:txEl>
                                              <p:pRg st="0" end="0"/>
                                            </p:txEl>
                                          </p:spTgt>
                                        </p:tgtEl>
                                      </p:cBhvr>
                                    </p:animEffect>
                                  </p:childTnLst>
                                </p:cTn>
                              </p:par>
                              <p:par>
                                <p:cTn id="70" presetID="14" presetClass="entr" presetSubtype="10" fill="hold" grpId="0" nodeType="withEffect">
                                  <p:stCondLst>
                                    <p:cond delay="500"/>
                                  </p:stCondLst>
                                  <p:iterate type="lt">
                                    <p:tmPct val="10000"/>
                                  </p:iterate>
                                  <p:childTnLst>
                                    <p:set>
                                      <p:cBhvr>
                                        <p:cTn id="71"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72" dur="500"/>
                                        <p:tgtEl>
                                          <p:spTgt spid="43">
                                            <p:txEl>
                                              <p:pRg st="0" end="0"/>
                                            </p:txEl>
                                          </p:spTgt>
                                        </p:tgtEl>
                                      </p:cBhvr>
                                    </p:animEffect>
                                  </p:childTnLst>
                                </p:cTn>
                              </p:par>
                              <p:par>
                                <p:cTn id="73" presetID="14" presetClass="entr" presetSubtype="10" fill="hold" grpId="0" nodeType="withEffect">
                                  <p:stCondLst>
                                    <p:cond delay="0"/>
                                  </p:stCondLst>
                                  <p:iterate type="lt">
                                    <p:tmPct val="10000"/>
                                  </p:iterate>
                                  <p:childTnLst>
                                    <p:set>
                                      <p:cBhvr>
                                        <p:cTn id="74"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75" dur="500"/>
                                        <p:tgtEl>
                                          <p:spTgt spid="44">
                                            <p:txEl>
                                              <p:pRg st="0" end="0"/>
                                            </p:txEl>
                                          </p:spTgt>
                                        </p:tgtEl>
                                      </p:cBhvr>
                                    </p:animEffect>
                                  </p:childTnLst>
                                </p:cTn>
                              </p:par>
                              <p:par>
                                <p:cTn id="76" presetID="14" presetClass="entr" presetSubtype="10" fill="hold" grpId="0" nodeType="withEffect">
                                  <p:stCondLst>
                                    <p:cond delay="500"/>
                                  </p:stCondLst>
                                  <p:iterate type="lt">
                                    <p:tmPct val="10000"/>
                                  </p:iterate>
                                  <p:childTnLst>
                                    <p:set>
                                      <p:cBhvr>
                                        <p:cTn id="7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8" dur="500"/>
                                        <p:tgtEl>
                                          <p:spTgt spid="30">
                                            <p:txEl>
                                              <p:pRg st="0" end="0"/>
                                            </p:txEl>
                                          </p:spTgt>
                                        </p:tgtEl>
                                      </p:cBhvr>
                                    </p:animEffect>
                                  </p:childTnLst>
                                </p:cTn>
                              </p:par>
                              <p:par>
                                <p:cTn id="79" presetID="14" presetClass="entr" presetSubtype="10" fill="hold" grpId="0" nodeType="withEffect">
                                  <p:stCondLst>
                                    <p:cond delay="0"/>
                                  </p:stCondLst>
                                  <p:iterate type="lt">
                                    <p:tmPct val="10000"/>
                                  </p:iterate>
                                  <p:childTnLst>
                                    <p:set>
                                      <p:cBhvr>
                                        <p:cTn id="80"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81" dur="500"/>
                                        <p:tgtEl>
                                          <p:spTgt spid="34">
                                            <p:txEl>
                                              <p:pRg st="0" end="0"/>
                                            </p:txEl>
                                          </p:spTgt>
                                        </p:tgtEl>
                                      </p:cBhvr>
                                    </p:animEffect>
                                  </p:childTnLst>
                                </p:cTn>
                              </p:par>
                              <p:par>
                                <p:cTn id="82" presetID="14" presetClass="entr" presetSubtype="10" fill="hold" grpId="0" nodeType="withEffect">
                                  <p:stCondLst>
                                    <p:cond delay="500"/>
                                  </p:stCondLst>
                                  <p:iterate type="lt">
                                    <p:tmPct val="10000"/>
                                  </p:iterate>
                                  <p:childTnLst>
                                    <p:set>
                                      <p:cBhvr>
                                        <p:cTn id="83"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84" dur="500"/>
                                        <p:tgtEl>
                                          <p:spTgt spid="39">
                                            <p:txEl>
                                              <p:pRg st="0" end="0"/>
                                            </p:txEl>
                                          </p:spTgt>
                                        </p:tgtEl>
                                      </p:cBhvr>
                                    </p:animEffect>
                                  </p:childTnLst>
                                </p:cTn>
                              </p:par>
                              <p:par>
                                <p:cTn id="85" presetID="14" presetClass="entr" presetSubtype="10" fill="hold" grpId="0" nodeType="withEffect">
                                  <p:stCondLst>
                                    <p:cond delay="0"/>
                                  </p:stCondLst>
                                  <p:iterate type="lt">
                                    <p:tmPct val="10000"/>
                                  </p:iterate>
                                  <p:childTnLst>
                                    <p:set>
                                      <p:cBhvr>
                                        <p:cTn id="86"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8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56" presetClass="entr" presetSubtype="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by="(-#ppt_w*2)" calcmode="lin" valueType="num">
                      <p:cBhvr rctx="PPT">
                        <p:cTn dur="500" autoRev="1" fill="hold">
                          <p:stCondLst>
                            <p:cond delay="0"/>
                          </p:stCondLst>
                        </p:cTn>
                        <p:tgtEl>
                          <p:spTgt spid="18"/>
                        </p:tgtEl>
                        <p:attrNameLst>
                          <p:attrName>ppt_w</p:attrName>
                        </p:attrNameLst>
                      </p:cBhvr>
                    </p:anim>
                    <p:anim by="(#ppt_w*0.50)" calcmode="lin" valueType="num">
                      <p:cBhvr>
                        <p:cTn dur="500" decel="50000" autoRev="1" fill="hold">
                          <p:stCondLst>
                            <p:cond delay="0"/>
                          </p:stCondLst>
                        </p:cTn>
                        <p:tgtEl>
                          <p:spTgt spid="18"/>
                        </p:tgtEl>
                        <p:attrNameLst>
                          <p:attrName>ppt_x</p:attrName>
                        </p:attrNameLst>
                      </p:cBhvr>
                    </p:anim>
                    <p:anim from="(-#ppt_h/2)" to="(#ppt_y)" calcmode="lin" valueType="num">
                      <p:cBhvr>
                        <p:cTn dur="1000" fill="hold">
                          <p:stCondLst>
                            <p:cond delay="0"/>
                          </p:stCondLst>
                        </p:cTn>
                        <p:tgtEl>
                          <p:spTgt spid="18"/>
                        </p:tgtEl>
                        <p:attrNameLst>
                          <p:attrName>ppt_y</p:attrName>
                        </p:attrNameLst>
                      </p:cBhvr>
                    </p:anim>
                    <p:animRot by="21600000">
                      <p:cBhvr>
                        <p:cTn dur="1000" fill="hold">
                          <p:stCondLst>
                            <p:cond delay="0"/>
                          </p:stCondLst>
                        </p:cTn>
                        <p:tgtEl>
                          <p:spTgt spid="18"/>
                        </p:tgtEl>
                        <p:attrNameLst>
                          <p:attrName>r</p:attrName>
                        </p:attrNameLst>
                      </p:cBhvr>
                    </p:animRot>
                  </p:childTnLst>
                </p:cTn>
              </p:par>
            </p:tnLst>
          </p:tmpl>
        </p:tmplLst>
      </p:bldP>
      <p:bldP spid="19" grpId="0" build="p">
        <p:tmplLst>
          <p:tmpl lvl="1">
            <p:tnLst>
              <p:par>
                <p:cTn presetID="56" presetClass="entr" presetSubtype="0" fill="hold" nodeType="with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by="(-#ppt_w*2)" calcmode="lin" valueType="num">
                      <p:cBhvr rctx="PPT">
                        <p:cTn dur="500" autoRev="1" fill="hold">
                          <p:stCondLst>
                            <p:cond delay="0"/>
                          </p:stCondLst>
                        </p:cTn>
                        <p:tgtEl>
                          <p:spTgt spid="19"/>
                        </p:tgtEl>
                        <p:attrNameLst>
                          <p:attrName>ppt_w</p:attrName>
                        </p:attrNameLst>
                      </p:cBhvr>
                    </p:anim>
                    <p:anim by="(#ppt_w*0.50)" calcmode="lin" valueType="num">
                      <p:cBhvr>
                        <p:cTn dur="500" decel="50000" autoRev="1" fill="hold">
                          <p:stCondLst>
                            <p:cond delay="0"/>
                          </p:stCondLst>
                        </p:cTn>
                        <p:tgtEl>
                          <p:spTgt spid="19"/>
                        </p:tgtEl>
                        <p:attrNameLst>
                          <p:attrName>ppt_x</p:attrName>
                        </p:attrNameLst>
                      </p:cBhvr>
                    </p:anim>
                    <p:anim from="(-#ppt_h/2)" to="(#ppt_y)" calcmode="lin" valueType="num">
                      <p:cBhvr>
                        <p:cTn dur="1000" fill="hold">
                          <p:stCondLst>
                            <p:cond delay="0"/>
                          </p:stCondLst>
                        </p:cTn>
                        <p:tgtEl>
                          <p:spTgt spid="19"/>
                        </p:tgtEl>
                        <p:attrNameLst>
                          <p:attrName>ppt_y</p:attrName>
                        </p:attrNameLst>
                      </p:cBhvr>
                    </p:anim>
                    <p:animRot by="21600000">
                      <p:cBhvr>
                        <p:cTn dur="1000" fill="hold">
                          <p:stCondLst>
                            <p:cond delay="0"/>
                          </p:stCondLst>
                        </p:cTn>
                        <p:tgtEl>
                          <p:spTgt spid="19"/>
                        </p:tgtEl>
                        <p:attrNameLst>
                          <p:attrName>r</p:attrName>
                        </p:attrNameLst>
                      </p:cBhvr>
                    </p:animRot>
                  </p:childTnLst>
                </p:cTn>
              </p:par>
            </p:tnLst>
          </p:tmpl>
        </p:tmplLst>
      </p:bldP>
      <p:bldP spid="21" grpId="0" build="p">
        <p:tmplLst>
          <p:tmpl lvl="1">
            <p:tnLst>
              <p:par>
                <p:cTn presetID="55"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P spid="23" grpId="0" build="p">
        <p:tmplLst>
          <p:tmpl lvl="1">
            <p:tnLst>
              <p:par>
                <p:cTn presetID="55"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1000" fill="hold"/>
                        <p:tgtEl>
                          <p:spTgt spid="23"/>
                        </p:tgtEl>
                        <p:attrNameLst>
                          <p:attrName>ppt_w</p:attrName>
                        </p:attrNameLst>
                      </p:cBhvr>
                      <p:tavLst>
                        <p:tav tm="0">
                          <p:val>
                            <p:strVal val="#ppt_w*0.70"/>
                          </p:val>
                        </p:tav>
                        <p:tav tm="100000">
                          <p:val>
                            <p:strVal val="#ppt_w"/>
                          </p:val>
                        </p:tav>
                      </p:tavLst>
                    </p:anim>
                    <p:anim calcmode="lin" valueType="num">
                      <p:cBhvr>
                        <p:cTn dur="1000" fill="hold"/>
                        <p:tgtEl>
                          <p:spTgt spid="23"/>
                        </p:tgtEl>
                        <p:attrNameLst>
                          <p:attrName>ppt_h</p:attrName>
                        </p:attrNameLst>
                      </p:cBhvr>
                      <p:tavLst>
                        <p:tav tm="0">
                          <p:val>
                            <p:strVal val="#ppt_h"/>
                          </p:val>
                        </p:tav>
                        <p:tav tm="100000">
                          <p:val>
                            <p:strVal val="#ppt_h"/>
                          </p:val>
                        </p:tav>
                      </p:tavLst>
                    </p:anim>
                    <p:animEffect transition="in" filter="fade">
                      <p:cBhvr>
                        <p:cTn dur="1000"/>
                        <p:tgtEl>
                          <p:spTgt spid="23"/>
                        </p:tgtEl>
                      </p:cBhvr>
                    </p:animEffect>
                  </p:childTnLst>
                </p:cTn>
              </p:par>
            </p:tnLst>
          </p:tmpl>
        </p:tmplLst>
      </p:bldP>
      <p:bldP spid="24" grpId="0" build="p">
        <p:tmplLst>
          <p:tmpl lvl="1">
            <p:tnLst>
              <p:par>
                <p:cTn presetID="55"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1000" fill="hold"/>
                        <p:tgtEl>
                          <p:spTgt spid="24"/>
                        </p:tgtEl>
                        <p:attrNameLst>
                          <p:attrName>ppt_w</p:attrName>
                        </p:attrNameLst>
                      </p:cBhvr>
                      <p:tavLst>
                        <p:tav tm="0">
                          <p:val>
                            <p:strVal val="#ppt_w*0.70"/>
                          </p:val>
                        </p:tav>
                        <p:tav tm="100000">
                          <p:val>
                            <p:strVal val="#ppt_w"/>
                          </p:val>
                        </p:tav>
                      </p:tavLst>
                    </p:anim>
                    <p:anim calcmode="lin" valueType="num">
                      <p:cBhvr>
                        <p:cTn dur="1000" fill="hold"/>
                        <p:tgtEl>
                          <p:spTgt spid="24"/>
                        </p:tgtEl>
                        <p:attrNameLst>
                          <p:attrName>ppt_h</p:attrName>
                        </p:attrNameLst>
                      </p:cBhvr>
                      <p:tavLst>
                        <p:tav tm="0">
                          <p:val>
                            <p:strVal val="#ppt_h"/>
                          </p:val>
                        </p:tav>
                        <p:tav tm="100000">
                          <p:val>
                            <p:strVal val="#ppt_h"/>
                          </p:val>
                        </p:tav>
                      </p:tavLst>
                    </p:anim>
                    <p:animEffect transition="in" filter="fade">
                      <p:cBhvr>
                        <p:cTn dur="1000"/>
                        <p:tgtEl>
                          <p:spTgt spid="24"/>
                        </p:tgtEl>
                      </p:cBhvr>
                    </p:animEffect>
                  </p:childTnLst>
                </p:cTn>
              </p:par>
            </p:tnLst>
          </p:tmpl>
        </p:tmplLst>
      </p:bldP>
      <p:bldP spid="26" grpId="0" build="p">
        <p:tmplLst>
          <p:tmpl lvl="1">
            <p:tnLst>
              <p:par>
                <p:cTn presetID="55"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1000" fill="hold"/>
                        <p:tgtEl>
                          <p:spTgt spid="26"/>
                        </p:tgtEl>
                        <p:attrNameLst>
                          <p:attrName>ppt_w</p:attrName>
                        </p:attrNameLst>
                      </p:cBhvr>
                      <p:tavLst>
                        <p:tav tm="0">
                          <p:val>
                            <p:strVal val="#ppt_w*0.70"/>
                          </p:val>
                        </p:tav>
                        <p:tav tm="100000">
                          <p:val>
                            <p:strVal val="#ppt_w"/>
                          </p:val>
                        </p:tav>
                      </p:tavLst>
                    </p:anim>
                    <p:anim calcmode="lin" valueType="num">
                      <p:cBhvr>
                        <p:cTn dur="1000" fill="hold"/>
                        <p:tgtEl>
                          <p:spTgt spid="26"/>
                        </p:tgtEl>
                        <p:attrNameLst>
                          <p:attrName>ppt_h</p:attrName>
                        </p:attrNameLst>
                      </p:cBhvr>
                      <p:tavLst>
                        <p:tav tm="0">
                          <p:val>
                            <p:strVal val="#ppt_h"/>
                          </p:val>
                        </p:tav>
                        <p:tav tm="100000">
                          <p:val>
                            <p:strVal val="#ppt_h"/>
                          </p:val>
                        </p:tav>
                      </p:tavLst>
                    </p:anim>
                    <p:animEffect transition="in" filter="fade">
                      <p:cBhvr>
                        <p:cTn dur="1000"/>
                        <p:tgtEl>
                          <p:spTgt spid="26"/>
                        </p:tgtEl>
                      </p:cBhvr>
                    </p:animEffect>
                  </p:childTnLst>
                </p:cTn>
              </p:par>
            </p:tnLst>
          </p:tmpl>
        </p:tmplLst>
      </p:bldP>
      <p:bldP spid="30" grpId="0" build="p">
        <p:tmplLst>
          <p:tmpl lvl="1">
            <p:tnLst>
              <p:par>
                <p:cTn presetID="14" presetClass="entr" presetSubtype="10" fill="hold" nodeType="withEffect">
                  <p:stCondLst>
                    <p:cond delay="500"/>
                  </p:stCondLst>
                  <p:iterate type="lt">
                    <p:tmPct val="10000"/>
                  </p:iterate>
                  <p:childTnLst>
                    <p:set>
                      <p:cBhvr>
                        <p:cTn dur="1" fill="hold">
                          <p:stCondLst>
                            <p:cond delay="0"/>
                          </p:stCondLst>
                        </p:cTn>
                        <p:tgtEl>
                          <p:spTgt spid="30"/>
                        </p:tgtEl>
                        <p:attrNameLst>
                          <p:attrName>style.visibility</p:attrName>
                        </p:attrNameLst>
                      </p:cBhvr>
                      <p:to>
                        <p:strVal val="visible"/>
                      </p:to>
                    </p:set>
                    <p:animEffect transition="in" filter="randombar(horizontal)">
                      <p:cBhvr>
                        <p:cTn dur="500"/>
                        <p:tgtEl>
                          <p:spTgt spid="30"/>
                        </p:tgtEl>
                      </p:cBhvr>
                    </p:animEffect>
                  </p:childTnLst>
                </p:cTn>
              </p:par>
            </p:tnLst>
          </p:tmpl>
        </p:tmplLst>
      </p:bldP>
      <p:bldP spid="34" grpId="0" build="p">
        <p:tmplLst>
          <p:tmpl lvl="1">
            <p:tnLst>
              <p:par>
                <p:cTn presetID="14" presetClass="entr" presetSubtype="10" fill="hold" nodeType="withEffect">
                  <p:stCondLst>
                    <p:cond delay="0"/>
                  </p:stCondLst>
                  <p:iterate type="lt">
                    <p:tmPct val="10000"/>
                  </p:iterate>
                  <p:childTnLst>
                    <p:set>
                      <p:cBhvr>
                        <p:cTn dur="1" fill="hold">
                          <p:stCondLst>
                            <p:cond delay="0"/>
                          </p:stCondLst>
                        </p:cTn>
                        <p:tgtEl>
                          <p:spTgt spid="34"/>
                        </p:tgtEl>
                        <p:attrNameLst>
                          <p:attrName>style.visibility</p:attrName>
                        </p:attrNameLst>
                      </p:cBhvr>
                      <p:to>
                        <p:strVal val="visible"/>
                      </p:to>
                    </p:set>
                    <p:animEffect transition="in" filter="randombar(horizontal)">
                      <p:cBhvr>
                        <p:cTn dur="500"/>
                        <p:tgtEl>
                          <p:spTgt spid="34"/>
                        </p:tgtEl>
                      </p:cBhvr>
                    </p:animEffect>
                  </p:childTnLst>
                </p:cTn>
              </p:par>
            </p:tnLst>
          </p:tmpl>
        </p:tmplLst>
      </p:bldP>
      <p:bldP spid="37" grpId="0" build="p">
        <p:tmplLst>
          <p:tmpl lvl="1">
            <p:tnLst>
              <p:par>
                <p:cTn presetID="14" presetClass="entr" presetSubtype="10" fill="hold" nodeType="afterEffect">
                  <p:stCondLst>
                    <p:cond delay="500"/>
                  </p:stCondLst>
                  <p:iterate type="lt">
                    <p:tmPct val="10000"/>
                  </p:iterate>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P spid="38" grpId="0" build="p">
        <p:tmplLst>
          <p:tmpl lvl="1">
            <p:tnLst>
              <p:par>
                <p:cTn presetID="14" presetClass="entr" presetSubtype="10" fill="hold" nodeType="with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Effect transition="in" filter="randombar(horizontal)">
                      <p:cBhvr>
                        <p:cTn dur="500"/>
                        <p:tgtEl>
                          <p:spTgt spid="38"/>
                        </p:tgtEl>
                      </p:cBhvr>
                    </p:animEffect>
                  </p:childTnLst>
                </p:cTn>
              </p:par>
            </p:tnLst>
          </p:tmpl>
        </p:tmplLst>
      </p:bldP>
      <p:bldP spid="39" grpId="0" build="p">
        <p:tmplLst>
          <p:tmpl lvl="1">
            <p:tnLst>
              <p:par>
                <p:cTn presetID="14" presetClass="entr" presetSubtype="10" fill="hold" nodeType="withEffect">
                  <p:stCondLst>
                    <p:cond delay="500"/>
                  </p:stCondLst>
                  <p:iterate type="lt">
                    <p:tmPct val="10000"/>
                  </p:iterate>
                  <p:childTnLst>
                    <p:set>
                      <p:cBhvr>
                        <p:cTn dur="1" fill="hold">
                          <p:stCondLst>
                            <p:cond delay="0"/>
                          </p:stCondLst>
                        </p:cTn>
                        <p:tgtEl>
                          <p:spTgt spid="39"/>
                        </p:tgtEl>
                        <p:attrNameLst>
                          <p:attrName>style.visibility</p:attrName>
                        </p:attrNameLst>
                      </p:cBhvr>
                      <p:to>
                        <p:strVal val="visible"/>
                      </p:to>
                    </p:set>
                    <p:animEffect transition="in" filter="randombar(horizontal)">
                      <p:cBhvr>
                        <p:cTn dur="500"/>
                        <p:tgtEl>
                          <p:spTgt spid="39"/>
                        </p:tgtEl>
                      </p:cBhvr>
                    </p:animEffect>
                  </p:childTnLst>
                </p:cTn>
              </p:par>
            </p:tnLst>
          </p:tmpl>
        </p:tmplLst>
      </p:bldP>
      <p:bldP spid="40" grpId="0" build="p">
        <p:tmplLst>
          <p:tmpl lvl="1">
            <p:tnLst>
              <p:par>
                <p:cTn presetID="14" presetClass="entr" presetSubtype="10" fill="hold" nodeType="withEffect">
                  <p:stCondLst>
                    <p:cond delay="0"/>
                  </p:stCondLst>
                  <p:iterate type="lt">
                    <p:tmPct val="10000"/>
                  </p:iterate>
                  <p:childTnLst>
                    <p:set>
                      <p:cBhvr>
                        <p:cTn dur="1" fill="hold">
                          <p:stCondLst>
                            <p:cond delay="0"/>
                          </p:stCondLst>
                        </p:cTn>
                        <p:tgtEl>
                          <p:spTgt spid="40"/>
                        </p:tgtEl>
                        <p:attrNameLst>
                          <p:attrName>style.visibility</p:attrName>
                        </p:attrNameLst>
                      </p:cBhvr>
                      <p:to>
                        <p:strVal val="visible"/>
                      </p:to>
                    </p:set>
                    <p:animEffect transition="in" filter="randombar(horizontal)">
                      <p:cBhvr>
                        <p:cTn dur="500"/>
                        <p:tgtEl>
                          <p:spTgt spid="40"/>
                        </p:tgtEl>
                      </p:cBhvr>
                    </p:animEffect>
                  </p:childTnLst>
                </p:cTn>
              </p:par>
            </p:tnLst>
          </p:tmpl>
        </p:tmplLst>
      </p:bldP>
      <p:bldP spid="43" grpId="0" build="p">
        <p:tmplLst>
          <p:tmpl lvl="1">
            <p:tnLst>
              <p:par>
                <p:cTn presetID="14" presetClass="entr" presetSubtype="10" fill="hold" nodeType="withEffect">
                  <p:stCondLst>
                    <p:cond delay="500"/>
                  </p:stCondLst>
                  <p:iterate type="lt">
                    <p:tmPct val="10000"/>
                  </p:iterate>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4" grpId="0" build="p">
        <p:tmplLst>
          <p:tmpl lvl="1">
            <p:tnLst>
              <p:par>
                <p:cTn presetID="14" presetClass="entr" presetSubtype="10" fill="hold" nodeType="withEffect">
                  <p:stCondLst>
                    <p:cond delay="0"/>
                  </p:stCondLst>
                  <p:iterate type="lt">
                    <p:tmPct val="10000"/>
                  </p:iterate>
                  <p:childTnLst>
                    <p:set>
                      <p:cBhvr>
                        <p:cTn dur="1" fill="hold">
                          <p:stCondLst>
                            <p:cond delay="0"/>
                          </p:stCondLst>
                        </p:cTn>
                        <p:tgtEl>
                          <p:spTgt spid="44"/>
                        </p:tgtEl>
                        <p:attrNameLst>
                          <p:attrName>style.visibility</p:attrName>
                        </p:attrNameLst>
                      </p:cBhvr>
                      <p:to>
                        <p:strVal val="visible"/>
                      </p:to>
                    </p:set>
                    <p:animEffect transition="in" filter="randombar(horizontal)">
                      <p:cBhvr>
                        <p:cTn dur="500"/>
                        <p:tgtEl>
                          <p:spTgt spid="44"/>
                        </p:tgtEl>
                      </p:cBhvr>
                    </p:animEffect>
                  </p:childTnLst>
                </p:cTn>
              </p:par>
            </p:tnLst>
          </p:tmpl>
        </p:tmplLst>
      </p:bldP>
      <p:bldP spid="28" grpId="0" animBg="1"/>
      <p:bldP spid="29" grpId="0" animBg="1"/>
      <p:bldP spid="3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p:cNvGrpSpPr/>
          <p:nvPr userDrawn="1"/>
        </p:nvGrpSpPr>
        <p:grpSpPr>
          <a:xfrm>
            <a:off x="3965443" y="1577773"/>
            <a:ext cx="4245990" cy="4234827"/>
            <a:chOff x="2328918" y="1577773"/>
            <a:chExt cx="4245990" cy="4234827"/>
          </a:xfrm>
        </p:grpSpPr>
        <p:sp>
          <p:nvSpPr>
            <p:cNvPr id="14" name="椭圆 13"/>
            <p:cNvSpPr/>
            <p:nvPr userDrawn="1"/>
          </p:nvSpPr>
          <p:spPr>
            <a:xfrm>
              <a:off x="2328918" y="1758126"/>
              <a:ext cx="3971605" cy="3971605"/>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椭圆 14"/>
            <p:cNvSpPr/>
            <p:nvPr userDrawn="1"/>
          </p:nvSpPr>
          <p:spPr>
            <a:xfrm>
              <a:off x="2603303" y="1840995"/>
              <a:ext cx="3971605" cy="3971605"/>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椭圆 15"/>
            <p:cNvSpPr/>
            <p:nvPr userDrawn="1"/>
          </p:nvSpPr>
          <p:spPr>
            <a:xfrm>
              <a:off x="2472780" y="1577773"/>
              <a:ext cx="3971605" cy="3971605"/>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82" name="任意多边形 81"/>
          <p:cNvSpPr/>
          <p:nvPr userDrawn="1"/>
        </p:nvSpPr>
        <p:spPr>
          <a:xfrm>
            <a:off x="11110441" y="-1"/>
            <a:ext cx="1082438" cy="6858001"/>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userDrawn="1"/>
        </p:nvSpPr>
        <p:spPr>
          <a:xfrm flipH="1">
            <a:off x="0" y="0"/>
            <a:ext cx="1032049" cy="6894518"/>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直接连接符 83"/>
          <p:cNvCxnSpPr/>
          <p:nvPr userDrawn="1"/>
        </p:nvCxnSpPr>
        <p:spPr>
          <a:xfrm>
            <a:off x="4707526" y="3706553"/>
            <a:ext cx="27722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文本占位符 88"/>
          <p:cNvSpPr>
            <a:spLocks noGrp="1"/>
          </p:cNvSpPr>
          <p:nvPr userDrawn="1">
            <p:ph type="body" sz="quarter" idx="10" hasCustomPrompt="1"/>
          </p:nvPr>
        </p:nvSpPr>
        <p:spPr>
          <a:xfrm>
            <a:off x="4707526" y="2649451"/>
            <a:ext cx="2807000" cy="1089529"/>
          </a:xfrm>
          <a:prstGeom prst="rect">
            <a:avLst/>
          </a:prstGeom>
          <a:noFill/>
        </p:spPr>
        <p:txBody>
          <a:bodyPr wrap="square" rtlCol="0">
            <a:spAutoFit/>
          </a:bodyPr>
          <a:lstStyle>
            <a:lvl1pPr marL="0" indent="0" algn="ctr">
              <a:buNone/>
              <a:defRPr lang="zh-CN" altLang="en-US" sz="7200" b="1" dirty="0">
                <a:solidFill>
                  <a:schemeClr val="accent4"/>
                </a:solidFill>
                <a:ea typeface="微软雅黑" panose="020B0503020204020204" pitchFamily="34" charset="-122"/>
              </a:defRPr>
            </a:lvl1pPr>
          </a:lstStyle>
          <a:p>
            <a:pPr marL="0" lvl="0" algn="ctr" defTabSz="914400"/>
            <a:r>
              <a:rPr lang="en-US" altLang="zh-CN" dirty="0"/>
              <a:t>2017</a:t>
            </a:r>
            <a:endParaRPr lang="zh-CN" altLang="en-US" dirty="0"/>
          </a:p>
        </p:txBody>
      </p:sp>
      <p:sp>
        <p:nvSpPr>
          <p:cNvPr id="86" name="文本占位符 88"/>
          <p:cNvSpPr>
            <a:spLocks noGrp="1"/>
          </p:cNvSpPr>
          <p:nvPr userDrawn="1">
            <p:ph type="body" sz="quarter" idx="11" hasCustomPrompt="1"/>
          </p:nvPr>
        </p:nvSpPr>
        <p:spPr>
          <a:xfrm>
            <a:off x="4633699" y="3731836"/>
            <a:ext cx="2954655" cy="840230"/>
          </a:xfrm>
          <a:prstGeom prst="rect">
            <a:avLst/>
          </a:prstGeom>
          <a:noFill/>
        </p:spPr>
        <p:txBody>
          <a:bodyPr wrap="none" rtlCol="0">
            <a:spAutoFit/>
          </a:bodyPr>
          <a:lstStyle>
            <a:lvl1pPr marL="0" indent="0">
              <a:buNone/>
              <a:defRPr lang="zh-CN" altLang="en-US" sz="5400" b="1" dirty="0">
                <a:solidFill>
                  <a:schemeClr val="accent4"/>
                </a:solidFill>
                <a:latin typeface="微软雅黑" panose="020B0503020204020204" pitchFamily="34" charset="-122"/>
                <a:ea typeface="微软雅黑" panose="020B0503020204020204" pitchFamily="34" charset="-122"/>
              </a:defRPr>
            </a:lvl1pPr>
          </a:lstStyle>
          <a:p>
            <a:pPr marL="0" lvl="0" algn="ctr" defTabSz="914400"/>
            <a:r>
              <a:rPr lang="zh-CN" altLang="en-US" dirty="0"/>
              <a:t>工作汇报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p:cTn id="13" dur="1000" fill="hold"/>
                                        <p:tgtEl>
                                          <p:spTgt spid="84"/>
                                        </p:tgtEl>
                                        <p:attrNameLst>
                                          <p:attrName>ppt_w</p:attrName>
                                        </p:attrNameLst>
                                      </p:cBhvr>
                                      <p:tavLst>
                                        <p:tav tm="0">
                                          <p:val>
                                            <p:strVal val="#ppt_w*0.70"/>
                                          </p:val>
                                        </p:tav>
                                        <p:tav tm="100000">
                                          <p:val>
                                            <p:strVal val="#ppt_w"/>
                                          </p:val>
                                        </p:tav>
                                      </p:tavLst>
                                    </p:anim>
                                    <p:anim calcmode="lin" valueType="num">
                                      <p:cBhvr>
                                        <p:cTn id="14" dur="1000" fill="hold"/>
                                        <p:tgtEl>
                                          <p:spTgt spid="84"/>
                                        </p:tgtEl>
                                        <p:attrNameLst>
                                          <p:attrName>ppt_h</p:attrName>
                                        </p:attrNameLst>
                                      </p:cBhvr>
                                      <p:tavLst>
                                        <p:tav tm="0">
                                          <p:val>
                                            <p:strVal val="#ppt_h"/>
                                          </p:val>
                                        </p:tav>
                                        <p:tav tm="100000">
                                          <p:val>
                                            <p:strVal val="#ppt_h"/>
                                          </p:val>
                                        </p:tav>
                                      </p:tavLst>
                                    </p:anim>
                                    <p:animEffect transition="in" filter="fade">
                                      <p:cBhvr>
                                        <p:cTn id="15" dur="1000"/>
                                        <p:tgtEl>
                                          <p:spTgt spid="84"/>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85">
                                            <p:txEl>
                                              <p:pRg st="0" end="0"/>
                                            </p:txEl>
                                          </p:spTgt>
                                        </p:tgtEl>
                                        <p:attrNameLst>
                                          <p:attrName>style.visibility</p:attrName>
                                        </p:attrNameLst>
                                      </p:cBhvr>
                                      <p:to>
                                        <p:strVal val="visible"/>
                                      </p:to>
                                    </p:set>
                                    <p:anim calcmode="lin" valueType="num">
                                      <p:cBhvr>
                                        <p:cTn id="19" dur="1000" fill="hold"/>
                                        <p:tgtEl>
                                          <p:spTgt spid="8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8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85">
                                            <p:txEl>
                                              <p:pRg st="0" end="0"/>
                                            </p:txEl>
                                          </p:spTgt>
                                        </p:tgtEl>
                                      </p:cBhvr>
                                    </p:animEffect>
                                  </p:childTnLst>
                                </p:cTn>
                              </p:par>
                            </p:childTnLst>
                          </p:cTn>
                        </p:par>
                        <p:par>
                          <p:cTn id="22" fill="hold">
                            <p:stCondLst>
                              <p:cond delay="2500"/>
                            </p:stCondLst>
                            <p:childTnLst>
                              <p:par>
                                <p:cTn id="23" presetID="55" presetClass="entr" presetSubtype="0" fill="hold" grpId="0" nodeType="afterEffect">
                                  <p:stCondLst>
                                    <p:cond delay="0"/>
                                  </p:stCondLst>
                                  <p:childTnLst>
                                    <p:set>
                                      <p:cBhvr>
                                        <p:cTn id="24" dur="1" fill="hold">
                                          <p:stCondLst>
                                            <p:cond delay="0"/>
                                          </p:stCondLst>
                                        </p:cTn>
                                        <p:tgtEl>
                                          <p:spTgt spid="86">
                                            <p:txEl>
                                              <p:pRg st="0" end="0"/>
                                            </p:txEl>
                                          </p:spTgt>
                                        </p:tgtEl>
                                        <p:attrNameLst>
                                          <p:attrName>style.visibility</p:attrName>
                                        </p:attrNameLst>
                                      </p:cBhvr>
                                      <p:to>
                                        <p:strVal val="visible"/>
                                      </p:to>
                                    </p:set>
                                    <p:anim calcmode="lin" valueType="num">
                                      <p:cBhvr>
                                        <p:cTn id="25" dur="1000" fill="hold"/>
                                        <p:tgtEl>
                                          <p:spTgt spid="86">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86">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55" presetClass="entr" presetSubtype="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p:cTn dur="1000" fill="hold"/>
                        <p:tgtEl>
                          <p:spTgt spid="85"/>
                        </p:tgtEl>
                        <p:attrNameLst>
                          <p:attrName>ppt_w</p:attrName>
                        </p:attrNameLst>
                      </p:cBhvr>
                      <p:tavLst>
                        <p:tav tm="0">
                          <p:val>
                            <p:strVal val="#ppt_w*0.70"/>
                          </p:val>
                        </p:tav>
                        <p:tav tm="100000">
                          <p:val>
                            <p:strVal val="#ppt_w"/>
                          </p:val>
                        </p:tav>
                      </p:tavLst>
                    </p:anim>
                    <p:anim calcmode="lin" valueType="num">
                      <p:cBhvr>
                        <p:cTn dur="1000" fill="hold"/>
                        <p:tgtEl>
                          <p:spTgt spid="85"/>
                        </p:tgtEl>
                        <p:attrNameLst>
                          <p:attrName>ppt_h</p:attrName>
                        </p:attrNameLst>
                      </p:cBhvr>
                      <p:tavLst>
                        <p:tav tm="0">
                          <p:val>
                            <p:strVal val="#ppt_h"/>
                          </p:val>
                        </p:tav>
                        <p:tav tm="100000">
                          <p:val>
                            <p:strVal val="#ppt_h"/>
                          </p:val>
                        </p:tav>
                      </p:tavLst>
                    </p:anim>
                    <p:animEffect transition="in" filter="fade">
                      <p:cBhvr>
                        <p:cTn dur="1000"/>
                        <p:tgtEl>
                          <p:spTgt spid="85"/>
                        </p:tgtEl>
                      </p:cBhvr>
                    </p:animEffect>
                  </p:childTnLst>
                </p:cTn>
              </p:par>
            </p:tnLst>
          </p:tmpl>
        </p:tmplLst>
      </p:bldP>
      <p:bldP spid="86" grpId="0" build="p">
        <p:tmplLst>
          <p:tmpl lvl="1">
            <p:tnLst>
              <p:par>
                <p:cTn presetID="55" presetClass="entr" presetSubtype="0" fill="hold" nodeType="afterEffect">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p:cTn dur="1000" fill="hold"/>
                        <p:tgtEl>
                          <p:spTgt spid="86"/>
                        </p:tgtEl>
                        <p:attrNameLst>
                          <p:attrName>ppt_w</p:attrName>
                        </p:attrNameLst>
                      </p:cBhvr>
                      <p:tavLst>
                        <p:tav tm="0">
                          <p:val>
                            <p:strVal val="#ppt_w*0.70"/>
                          </p:val>
                        </p:tav>
                        <p:tav tm="100000">
                          <p:val>
                            <p:strVal val="#ppt_w"/>
                          </p:val>
                        </p:tav>
                      </p:tavLst>
                    </p:anim>
                    <p:anim calcmode="lin" valueType="num">
                      <p:cBhvr>
                        <p:cTn dur="1000" fill="hold"/>
                        <p:tgtEl>
                          <p:spTgt spid="86"/>
                        </p:tgtEl>
                        <p:attrNameLst>
                          <p:attrName>ppt_h</p:attrName>
                        </p:attrNameLst>
                      </p:cBhvr>
                      <p:tavLst>
                        <p:tav tm="0">
                          <p:val>
                            <p:strVal val="#ppt_h"/>
                          </p:val>
                        </p:tav>
                        <p:tav tm="100000">
                          <p:val>
                            <p:strVal val="#ppt_h"/>
                          </p:val>
                        </p:tav>
                      </p:tavLst>
                    </p:anim>
                    <p:animEffect transition="in" filter="fade">
                      <p:cBhvr>
                        <p:cTn dur="1000"/>
                        <p:tgtEl>
                          <p:spTgt spid="8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grpSp>
        <p:nvGrpSpPr>
          <p:cNvPr id="2" name="组合 1"/>
          <p:cNvGrpSpPr/>
          <p:nvPr userDrawn="1"/>
        </p:nvGrpSpPr>
        <p:grpSpPr>
          <a:xfrm>
            <a:off x="-346537" y="359361"/>
            <a:ext cx="1136267" cy="1209181"/>
            <a:chOff x="-741145" y="548639"/>
            <a:chExt cx="1799925" cy="1915427"/>
          </a:xfrm>
          <a:solidFill>
            <a:schemeClr val="accent4">
              <a:alpha val="80000"/>
            </a:schemeClr>
          </a:solidFill>
        </p:grpSpPr>
        <p:sp>
          <p:nvSpPr>
            <p:cNvPr id="3" name="圆角矩形 2"/>
            <p:cNvSpPr/>
            <p:nvPr/>
          </p:nvSpPr>
          <p:spPr>
            <a:xfrm>
              <a:off x="-741145" y="548639"/>
              <a:ext cx="981777" cy="11742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77003" y="770020"/>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853" y="1291403"/>
              <a:ext cx="981777" cy="981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731520" y="1482289"/>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29"/>
          <p:cNvSpPr>
            <a:spLocks noGrp="1"/>
          </p:cNvSpPr>
          <p:nvPr>
            <p:ph type="body" sz="quarter" idx="18" hasCustomPrompt="1"/>
          </p:nvPr>
        </p:nvSpPr>
        <p:spPr>
          <a:xfrm>
            <a:off x="835276" y="937779"/>
            <a:ext cx="2974723" cy="480131"/>
          </a:xfrm>
          <a:prstGeom prst="rect">
            <a:avLst/>
          </a:prstGeom>
          <a:noFill/>
        </p:spPr>
        <p:txBody>
          <a:bodyPr wrap="square" rtlCol="0">
            <a:spAutoFit/>
          </a:bodyPr>
          <a:lstStyle>
            <a:lvl1pPr marL="0" indent="0">
              <a:buNone/>
              <a:defRPr kumimoji="1" lang="zh-CN" altLang="en-US" sz="3200" b="1" dirty="0">
                <a:solidFill>
                  <a:schemeClr val="tx1"/>
                </a:solidFill>
              </a:defRPr>
            </a:lvl1pPr>
          </a:lstStyle>
          <a:p>
            <a:pPr marL="0" lvl="0" defTabSz="914400"/>
            <a:r>
              <a:rPr kumimoji="1" lang="zh-CN" altLang="en-US" sz="2800" dirty="0"/>
              <a:t>工作回顾</a:t>
            </a:r>
            <a:endParaRPr lang="zh-CN" altLang="en-US" dirty="0"/>
          </a:p>
        </p:txBody>
      </p:sp>
      <p:sp>
        <p:nvSpPr>
          <p:cNvPr id="8" name="文本占位符 29"/>
          <p:cNvSpPr>
            <a:spLocks noGrp="1"/>
          </p:cNvSpPr>
          <p:nvPr>
            <p:ph type="body" sz="quarter" idx="19" hasCustomPrompt="1"/>
          </p:nvPr>
        </p:nvSpPr>
        <p:spPr>
          <a:xfrm>
            <a:off x="835276" y="568940"/>
            <a:ext cx="2974723" cy="480131"/>
          </a:xfrm>
          <a:prstGeom prst="rect">
            <a:avLst/>
          </a:prstGeom>
          <a:noFill/>
        </p:spPr>
        <p:txBody>
          <a:bodyPr wrap="square" rtlCol="0">
            <a:spAutoFit/>
          </a:bodyPr>
          <a:lstStyle>
            <a:lvl1pPr marL="0" indent="0">
              <a:buNone/>
              <a:defRPr kumimoji="1" lang="en-US" altLang="zh-CN" sz="2000" b="0" dirty="0" smtClean="0">
                <a:solidFill>
                  <a:schemeClr val="tx1"/>
                </a:solidFill>
              </a:defRPr>
            </a:lvl1pPr>
          </a:lstStyle>
          <a:p>
            <a:pPr marL="0" lvl="0" defTabSz="914400"/>
            <a:r>
              <a:rPr kumimoji="1" lang="en-US" altLang="zh-CN" sz="2800" dirty="0"/>
              <a:t>Part One</a:t>
            </a:r>
          </a:p>
        </p:txBody>
      </p:sp>
      <p:sp>
        <p:nvSpPr>
          <p:cNvPr id="10" name="任意多边形 9"/>
          <p:cNvSpPr/>
          <p:nvPr userDrawn="1"/>
        </p:nvSpPr>
        <p:spPr>
          <a:xfrm>
            <a:off x="11110441" y="-1"/>
            <a:ext cx="1082438" cy="6858001"/>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 y="0"/>
            <a:ext cx="9097108" cy="686514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userDrawn="1"/>
        </p:nvGrpSpPr>
        <p:grpSpPr>
          <a:xfrm>
            <a:off x="-346537" y="359361"/>
            <a:ext cx="1136267" cy="1209181"/>
            <a:chOff x="-741145" y="548639"/>
            <a:chExt cx="1799925" cy="1915427"/>
          </a:xfrm>
          <a:solidFill>
            <a:schemeClr val="accent3">
              <a:alpha val="80000"/>
            </a:schemeClr>
          </a:solidFill>
        </p:grpSpPr>
        <p:sp>
          <p:nvSpPr>
            <p:cNvPr id="3" name="圆角矩形 2"/>
            <p:cNvSpPr/>
            <p:nvPr/>
          </p:nvSpPr>
          <p:spPr>
            <a:xfrm>
              <a:off x="-741145" y="548639"/>
              <a:ext cx="981777" cy="11742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77003" y="770020"/>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853" y="1291403"/>
              <a:ext cx="981777" cy="981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731520" y="1482289"/>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29"/>
          <p:cNvSpPr>
            <a:spLocks noGrp="1"/>
          </p:cNvSpPr>
          <p:nvPr>
            <p:ph type="body" sz="quarter" idx="18" hasCustomPrompt="1"/>
          </p:nvPr>
        </p:nvSpPr>
        <p:spPr>
          <a:xfrm>
            <a:off x="835276" y="937779"/>
            <a:ext cx="2974723" cy="480131"/>
          </a:xfrm>
          <a:prstGeom prst="rect">
            <a:avLst/>
          </a:prstGeom>
          <a:noFill/>
        </p:spPr>
        <p:txBody>
          <a:bodyPr wrap="square" rtlCol="0">
            <a:spAutoFit/>
          </a:bodyPr>
          <a:lstStyle>
            <a:lvl1pPr marL="0" indent="0">
              <a:buNone/>
              <a:defRPr kumimoji="1" lang="zh-CN" altLang="en-US" sz="3200" b="1" dirty="0">
                <a:solidFill>
                  <a:schemeClr val="bg1"/>
                </a:solidFill>
              </a:defRPr>
            </a:lvl1pPr>
          </a:lstStyle>
          <a:p>
            <a:pPr marL="0" lvl="0" defTabSz="914400"/>
            <a:r>
              <a:rPr kumimoji="1" lang="zh-CN" altLang="en-US" sz="2800" dirty="0"/>
              <a:t>工作回顾</a:t>
            </a:r>
            <a:endParaRPr lang="zh-CN" altLang="en-US" dirty="0"/>
          </a:p>
        </p:txBody>
      </p:sp>
      <p:sp>
        <p:nvSpPr>
          <p:cNvPr id="8" name="文本占位符 29"/>
          <p:cNvSpPr>
            <a:spLocks noGrp="1"/>
          </p:cNvSpPr>
          <p:nvPr>
            <p:ph type="body" sz="quarter" idx="19" hasCustomPrompt="1"/>
          </p:nvPr>
        </p:nvSpPr>
        <p:spPr>
          <a:xfrm>
            <a:off x="835276" y="515999"/>
            <a:ext cx="2974723" cy="480131"/>
          </a:xfrm>
          <a:prstGeom prst="rect">
            <a:avLst/>
          </a:prstGeom>
          <a:noFill/>
        </p:spPr>
        <p:txBody>
          <a:bodyPr wrap="square" rtlCol="0">
            <a:spAutoFit/>
          </a:bodyPr>
          <a:lstStyle>
            <a:lvl1pPr marL="0" indent="0">
              <a:buNone/>
              <a:defRPr kumimoji="1" lang="en-US" altLang="zh-CN" sz="2000" b="0" dirty="0" smtClean="0">
                <a:solidFill>
                  <a:schemeClr val="bg1"/>
                </a:solidFill>
              </a:defRPr>
            </a:lvl1pPr>
          </a:lstStyle>
          <a:p>
            <a:pPr marL="0" lvl="0" defTabSz="914400"/>
            <a:r>
              <a:rPr kumimoji="1" lang="en-US" altLang="zh-CN" sz="2800" dirty="0"/>
              <a:t>Part One</a:t>
            </a:r>
          </a:p>
        </p:txBody>
      </p:sp>
      <p:sp>
        <p:nvSpPr>
          <p:cNvPr id="13" name="任意多边形 12"/>
          <p:cNvSpPr/>
          <p:nvPr userDrawn="1"/>
        </p:nvSpPr>
        <p:spPr>
          <a:xfrm flipV="1">
            <a:off x="7438414" y="-1"/>
            <a:ext cx="4769663" cy="6865143"/>
          </a:xfrm>
          <a:custGeom>
            <a:avLst/>
            <a:gdLst>
              <a:gd name="connsiteX0" fmla="*/ 1082438 w 4769663"/>
              <a:gd name="connsiteY0" fmla="*/ 6865143 h 6865143"/>
              <a:gd name="connsiteX1" fmla="*/ 4769663 w 4769663"/>
              <a:gd name="connsiteY1" fmla="*/ 6865143 h 6865143"/>
              <a:gd name="connsiteX2" fmla="*/ 4769663 w 4769663"/>
              <a:gd name="connsiteY2" fmla="*/ 0 h 6865143"/>
              <a:gd name="connsiteX3" fmla="*/ 1082438 w 4769663"/>
              <a:gd name="connsiteY3" fmla="*/ 0 h 6865143"/>
              <a:gd name="connsiteX4" fmla="*/ 1082438 w 4769663"/>
              <a:gd name="connsiteY4" fmla="*/ 7142 h 6865143"/>
              <a:gd name="connsiteX5" fmla="*/ 0 w 4769663"/>
              <a:gd name="connsiteY5" fmla="*/ 7142 h 6865143"/>
              <a:gd name="connsiteX6" fmla="*/ 42084 w 4769663"/>
              <a:gd name="connsiteY6" fmla="*/ 124272 h 6865143"/>
              <a:gd name="connsiteX7" fmla="*/ 1082438 w 4769663"/>
              <a:gd name="connsiteY7" fmla="*/ 6865143 h 686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9663" h="6865143">
                <a:moveTo>
                  <a:pt x="1082438" y="6865143"/>
                </a:moveTo>
                <a:lnTo>
                  <a:pt x="4769663" y="6865143"/>
                </a:lnTo>
                <a:lnTo>
                  <a:pt x="4769663" y="0"/>
                </a:lnTo>
                <a:lnTo>
                  <a:pt x="1082438" y="0"/>
                </a:lnTo>
                <a:lnTo>
                  <a:pt x="1082438" y="7142"/>
                </a:lnTo>
                <a:lnTo>
                  <a:pt x="0" y="7142"/>
                </a:lnTo>
                <a:lnTo>
                  <a:pt x="42084" y="124272"/>
                </a:lnTo>
                <a:cubicBezTo>
                  <a:pt x="698909" y="2048493"/>
                  <a:pt x="1082438" y="4368173"/>
                  <a:pt x="1082438" y="68651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59608"/>
          <a:stretch>
            <a:fillRect/>
          </a:stretch>
        </p:blipFill>
        <p:spPr bwMode="auto">
          <a:xfrm>
            <a:off x="-117231" y="0"/>
            <a:ext cx="411484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平行四边形 4"/>
          <p:cNvSpPr/>
          <p:nvPr userDrawn="1"/>
        </p:nvSpPr>
        <p:spPr>
          <a:xfrm>
            <a:off x="3104250" y="-50800"/>
            <a:ext cx="2180513" cy="6908800"/>
          </a:xfrm>
          <a:prstGeom prst="parallelogram">
            <a:avLst>
              <a:gd name="adj" fmla="val 2411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a:off x="-346537" y="359361"/>
            <a:ext cx="1136267" cy="1209181"/>
            <a:chOff x="-741145" y="548639"/>
            <a:chExt cx="1799925" cy="1915427"/>
          </a:xfrm>
          <a:solidFill>
            <a:schemeClr val="accent3">
              <a:alpha val="80000"/>
            </a:schemeClr>
          </a:solidFill>
        </p:grpSpPr>
        <p:sp>
          <p:nvSpPr>
            <p:cNvPr id="12" name="圆角矩形 11"/>
            <p:cNvSpPr/>
            <p:nvPr/>
          </p:nvSpPr>
          <p:spPr>
            <a:xfrm>
              <a:off x="-741145" y="548639"/>
              <a:ext cx="981777" cy="11742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77003" y="770020"/>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853" y="1291403"/>
              <a:ext cx="981777" cy="981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731520" y="1482289"/>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占位符 29"/>
          <p:cNvSpPr>
            <a:spLocks noGrp="1"/>
          </p:cNvSpPr>
          <p:nvPr>
            <p:ph type="body" sz="quarter" idx="18" hasCustomPrompt="1"/>
          </p:nvPr>
        </p:nvSpPr>
        <p:spPr>
          <a:xfrm>
            <a:off x="835276" y="937779"/>
            <a:ext cx="2974723" cy="480131"/>
          </a:xfrm>
          <a:prstGeom prst="rect">
            <a:avLst/>
          </a:prstGeom>
          <a:noFill/>
        </p:spPr>
        <p:txBody>
          <a:bodyPr wrap="square" rtlCol="0">
            <a:spAutoFit/>
          </a:bodyPr>
          <a:lstStyle>
            <a:lvl1pPr marL="0" indent="0">
              <a:buNone/>
              <a:defRPr kumimoji="1" lang="zh-CN" altLang="en-US" sz="3200" b="1" dirty="0">
                <a:solidFill>
                  <a:schemeClr val="bg1"/>
                </a:solidFill>
              </a:defRPr>
            </a:lvl1pPr>
          </a:lstStyle>
          <a:p>
            <a:pPr marL="0" lvl="0" defTabSz="914400"/>
            <a:r>
              <a:rPr kumimoji="1" lang="zh-CN" altLang="en-US" sz="2800" dirty="0"/>
              <a:t>工作回顾</a:t>
            </a:r>
            <a:endParaRPr lang="zh-CN" altLang="en-US" dirty="0"/>
          </a:p>
        </p:txBody>
      </p:sp>
      <p:sp>
        <p:nvSpPr>
          <p:cNvPr id="19" name="文本占位符 29"/>
          <p:cNvSpPr>
            <a:spLocks noGrp="1"/>
          </p:cNvSpPr>
          <p:nvPr>
            <p:ph type="body" sz="quarter" idx="19" hasCustomPrompt="1"/>
          </p:nvPr>
        </p:nvSpPr>
        <p:spPr>
          <a:xfrm>
            <a:off x="835276" y="568940"/>
            <a:ext cx="2974723" cy="480131"/>
          </a:xfrm>
          <a:prstGeom prst="rect">
            <a:avLst/>
          </a:prstGeom>
          <a:noFill/>
        </p:spPr>
        <p:txBody>
          <a:bodyPr wrap="square" rtlCol="0">
            <a:spAutoFit/>
          </a:bodyPr>
          <a:lstStyle>
            <a:lvl1pPr marL="0" indent="0">
              <a:buNone/>
              <a:defRPr kumimoji="1" lang="en-US" altLang="zh-CN" sz="2000" b="0" dirty="0" smtClean="0">
                <a:solidFill>
                  <a:schemeClr val="bg1"/>
                </a:solidFill>
              </a:defRPr>
            </a:lvl1pPr>
          </a:lstStyle>
          <a:p>
            <a:pPr marL="0" lvl="0" defTabSz="914400"/>
            <a:r>
              <a:rPr kumimoji="1" lang="en-US" altLang="zh-CN" sz="2800" dirty="0"/>
              <a:t>Part One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内容页_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 5"/>
          <p:cNvGrpSpPr/>
          <p:nvPr userDrawn="1"/>
        </p:nvGrpSpPr>
        <p:grpSpPr>
          <a:xfrm rot="17100000" flipH="1">
            <a:off x="1415669" y="-1088262"/>
            <a:ext cx="12969854" cy="15178844"/>
            <a:chOff x="-3533241" y="-1493421"/>
            <a:chExt cx="10611835" cy="9526783"/>
          </a:xfrm>
        </p:grpSpPr>
        <p:sp>
          <p:nvSpPr>
            <p:cNvPr id="3"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9" name="文本占位符 29"/>
          <p:cNvSpPr>
            <a:spLocks noGrp="1"/>
          </p:cNvSpPr>
          <p:nvPr>
            <p:ph type="body" sz="quarter" idx="18" hasCustomPrompt="1"/>
          </p:nvPr>
        </p:nvSpPr>
        <p:spPr>
          <a:xfrm>
            <a:off x="835276" y="937779"/>
            <a:ext cx="2974723" cy="480131"/>
          </a:xfrm>
          <a:prstGeom prst="rect">
            <a:avLst/>
          </a:prstGeom>
          <a:noFill/>
        </p:spPr>
        <p:txBody>
          <a:bodyPr wrap="square" rtlCol="0">
            <a:spAutoFit/>
          </a:bodyPr>
          <a:lstStyle>
            <a:lvl1pPr marL="0" indent="0">
              <a:buNone/>
              <a:defRPr kumimoji="1" lang="zh-CN" altLang="en-US" sz="3200" b="1" dirty="0">
                <a:solidFill>
                  <a:schemeClr val="bg2"/>
                </a:solidFill>
              </a:defRPr>
            </a:lvl1pPr>
          </a:lstStyle>
          <a:p>
            <a:pPr marL="0" lvl="0" defTabSz="914400"/>
            <a:r>
              <a:rPr kumimoji="1" lang="zh-CN" altLang="en-US" sz="2800" dirty="0"/>
              <a:t>工作回顾</a:t>
            </a:r>
            <a:endParaRPr lang="zh-CN" altLang="en-US" dirty="0"/>
          </a:p>
        </p:txBody>
      </p:sp>
      <p:sp>
        <p:nvSpPr>
          <p:cNvPr id="10" name="文本占位符 29"/>
          <p:cNvSpPr>
            <a:spLocks noGrp="1"/>
          </p:cNvSpPr>
          <p:nvPr>
            <p:ph type="body" sz="quarter" idx="19" hasCustomPrompt="1"/>
          </p:nvPr>
        </p:nvSpPr>
        <p:spPr>
          <a:xfrm>
            <a:off x="835276" y="568940"/>
            <a:ext cx="2974723" cy="480131"/>
          </a:xfrm>
          <a:prstGeom prst="rect">
            <a:avLst/>
          </a:prstGeom>
          <a:noFill/>
        </p:spPr>
        <p:txBody>
          <a:bodyPr wrap="square" rtlCol="0">
            <a:spAutoFit/>
          </a:bodyPr>
          <a:lstStyle>
            <a:lvl1pPr marL="0" indent="0">
              <a:buNone/>
              <a:defRPr kumimoji="1" lang="en-US" altLang="zh-CN" sz="2000" b="0" dirty="0" smtClean="0">
                <a:solidFill>
                  <a:schemeClr val="bg2"/>
                </a:solidFill>
              </a:defRPr>
            </a:lvl1pPr>
          </a:lstStyle>
          <a:p>
            <a:pPr marL="0" lvl="0" defTabSz="914400"/>
            <a:r>
              <a:rPr kumimoji="1" lang="en-US" altLang="zh-CN" sz="2800" dirty="0"/>
              <a:t>Part One</a:t>
            </a:r>
          </a:p>
        </p:txBody>
      </p:sp>
      <p:grpSp>
        <p:nvGrpSpPr>
          <p:cNvPr id="11" name="组合 10"/>
          <p:cNvGrpSpPr/>
          <p:nvPr userDrawn="1"/>
        </p:nvGrpSpPr>
        <p:grpSpPr>
          <a:xfrm>
            <a:off x="-346537" y="359361"/>
            <a:ext cx="1136267" cy="1209181"/>
            <a:chOff x="-741145" y="548639"/>
            <a:chExt cx="1799925" cy="1915427"/>
          </a:xfrm>
          <a:solidFill>
            <a:schemeClr val="bg2">
              <a:alpha val="80000"/>
            </a:schemeClr>
          </a:solidFill>
        </p:grpSpPr>
        <p:sp>
          <p:nvSpPr>
            <p:cNvPr id="12" name="圆角矩形 11"/>
            <p:cNvSpPr/>
            <p:nvPr/>
          </p:nvSpPr>
          <p:spPr>
            <a:xfrm>
              <a:off x="-741145" y="548639"/>
              <a:ext cx="981777" cy="11742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3" name="圆角矩形 12"/>
            <p:cNvSpPr/>
            <p:nvPr/>
          </p:nvSpPr>
          <p:spPr>
            <a:xfrm>
              <a:off x="77003" y="770020"/>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4" name="圆角矩形 13"/>
            <p:cNvSpPr/>
            <p:nvPr/>
          </p:nvSpPr>
          <p:spPr>
            <a:xfrm>
              <a:off x="4853" y="1291403"/>
              <a:ext cx="981777" cy="981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5" name="圆角矩形 14"/>
            <p:cNvSpPr/>
            <p:nvPr/>
          </p:nvSpPr>
          <p:spPr>
            <a:xfrm>
              <a:off x="-731520" y="1482289"/>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页_2">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9" name="文本占位符 29"/>
          <p:cNvSpPr>
            <a:spLocks noGrp="1"/>
          </p:cNvSpPr>
          <p:nvPr>
            <p:ph type="body" sz="quarter" idx="18" hasCustomPrompt="1"/>
          </p:nvPr>
        </p:nvSpPr>
        <p:spPr>
          <a:xfrm>
            <a:off x="835276" y="937779"/>
            <a:ext cx="2974723" cy="480131"/>
          </a:xfrm>
          <a:prstGeom prst="rect">
            <a:avLst/>
          </a:prstGeom>
          <a:noFill/>
        </p:spPr>
        <p:txBody>
          <a:bodyPr wrap="square" rtlCol="0">
            <a:spAutoFit/>
          </a:bodyPr>
          <a:lstStyle>
            <a:lvl1pPr marL="0" indent="0">
              <a:buNone/>
              <a:defRPr kumimoji="1" lang="zh-CN" altLang="en-US" sz="3200" b="1" dirty="0">
                <a:solidFill>
                  <a:schemeClr val="bg2"/>
                </a:solidFill>
              </a:defRPr>
            </a:lvl1pPr>
          </a:lstStyle>
          <a:p>
            <a:pPr marL="0" lvl="0" defTabSz="914400"/>
            <a:r>
              <a:rPr kumimoji="1" lang="zh-CN" altLang="en-US" sz="2800" dirty="0"/>
              <a:t>工作回顾</a:t>
            </a:r>
            <a:endParaRPr lang="zh-CN" altLang="en-US" dirty="0"/>
          </a:p>
        </p:txBody>
      </p:sp>
      <p:sp>
        <p:nvSpPr>
          <p:cNvPr id="10" name="文本占位符 29"/>
          <p:cNvSpPr>
            <a:spLocks noGrp="1"/>
          </p:cNvSpPr>
          <p:nvPr>
            <p:ph type="body" sz="quarter" idx="19" hasCustomPrompt="1"/>
          </p:nvPr>
        </p:nvSpPr>
        <p:spPr>
          <a:xfrm>
            <a:off x="835276" y="568940"/>
            <a:ext cx="2974723" cy="480131"/>
          </a:xfrm>
          <a:prstGeom prst="rect">
            <a:avLst/>
          </a:prstGeom>
          <a:noFill/>
        </p:spPr>
        <p:txBody>
          <a:bodyPr wrap="square" rtlCol="0">
            <a:spAutoFit/>
          </a:bodyPr>
          <a:lstStyle>
            <a:lvl1pPr marL="0" indent="0">
              <a:buNone/>
              <a:defRPr kumimoji="1" lang="en-US" altLang="zh-CN" sz="2000" b="0" dirty="0" smtClean="0">
                <a:solidFill>
                  <a:schemeClr val="bg2"/>
                </a:solidFill>
              </a:defRPr>
            </a:lvl1pPr>
          </a:lstStyle>
          <a:p>
            <a:pPr marL="0" lvl="0" defTabSz="914400"/>
            <a:r>
              <a:rPr kumimoji="1" lang="en-US" altLang="zh-CN" sz="2800" dirty="0"/>
              <a:t>Part One</a:t>
            </a:r>
          </a:p>
        </p:txBody>
      </p:sp>
      <p:grpSp>
        <p:nvGrpSpPr>
          <p:cNvPr id="11" name="组合 10"/>
          <p:cNvGrpSpPr/>
          <p:nvPr userDrawn="1"/>
        </p:nvGrpSpPr>
        <p:grpSpPr>
          <a:xfrm>
            <a:off x="-346537" y="359361"/>
            <a:ext cx="1136267" cy="1209181"/>
            <a:chOff x="-741145" y="548639"/>
            <a:chExt cx="1799925" cy="1915427"/>
          </a:xfrm>
          <a:solidFill>
            <a:schemeClr val="bg2">
              <a:alpha val="80000"/>
            </a:schemeClr>
          </a:solidFill>
        </p:grpSpPr>
        <p:sp>
          <p:nvSpPr>
            <p:cNvPr id="12" name="圆角矩形 11"/>
            <p:cNvSpPr/>
            <p:nvPr/>
          </p:nvSpPr>
          <p:spPr>
            <a:xfrm>
              <a:off x="-741145" y="548639"/>
              <a:ext cx="981777" cy="11742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3" name="圆角矩形 12"/>
            <p:cNvSpPr/>
            <p:nvPr/>
          </p:nvSpPr>
          <p:spPr>
            <a:xfrm>
              <a:off x="77003" y="770020"/>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4" name="圆角矩形 13"/>
            <p:cNvSpPr/>
            <p:nvPr/>
          </p:nvSpPr>
          <p:spPr>
            <a:xfrm>
              <a:off x="4853" y="1291403"/>
              <a:ext cx="981777" cy="981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5" name="圆角矩形 14"/>
            <p:cNvSpPr/>
            <p:nvPr/>
          </p:nvSpPr>
          <p:spPr>
            <a:xfrm>
              <a:off x="-731520" y="1482289"/>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页_3">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 3"/>
          <p:cNvGrpSpPr/>
          <p:nvPr userDrawn="1"/>
        </p:nvGrpSpPr>
        <p:grpSpPr>
          <a:xfrm rot="21247073">
            <a:off x="-1761892" y="-334537"/>
            <a:ext cx="19187532"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29"/>
          <p:cNvSpPr>
            <a:spLocks noGrp="1"/>
          </p:cNvSpPr>
          <p:nvPr>
            <p:ph type="body" sz="quarter" idx="18" hasCustomPrompt="1"/>
          </p:nvPr>
        </p:nvSpPr>
        <p:spPr>
          <a:xfrm>
            <a:off x="6599513" y="567285"/>
            <a:ext cx="2974723" cy="480131"/>
          </a:xfrm>
          <a:prstGeom prst="rect">
            <a:avLst/>
          </a:prstGeom>
          <a:noFill/>
        </p:spPr>
        <p:txBody>
          <a:bodyPr wrap="square" rtlCol="0">
            <a:spAutoFit/>
          </a:bodyPr>
          <a:lstStyle>
            <a:lvl1pPr marL="0" indent="0">
              <a:buNone/>
              <a:defRPr kumimoji="1" lang="zh-CN" altLang="en-US" sz="3200" b="1" dirty="0">
                <a:solidFill>
                  <a:schemeClr val="tx1"/>
                </a:solidFill>
              </a:defRPr>
            </a:lvl1pPr>
          </a:lstStyle>
          <a:p>
            <a:pPr marL="0" lvl="0" defTabSz="914400"/>
            <a:r>
              <a:rPr kumimoji="1" lang="zh-CN" altLang="en-US" sz="2800" dirty="0"/>
              <a:t>工作回顾</a:t>
            </a:r>
            <a:endParaRPr lang="zh-CN" altLang="en-US" dirty="0"/>
          </a:p>
        </p:txBody>
      </p:sp>
      <p:sp>
        <p:nvSpPr>
          <p:cNvPr id="11" name="文本占位符 29"/>
          <p:cNvSpPr>
            <a:spLocks noGrp="1"/>
          </p:cNvSpPr>
          <p:nvPr>
            <p:ph type="body" sz="quarter" idx="19" hasCustomPrompt="1"/>
          </p:nvPr>
        </p:nvSpPr>
        <p:spPr>
          <a:xfrm>
            <a:off x="6599513" y="198446"/>
            <a:ext cx="2974723" cy="480131"/>
          </a:xfrm>
          <a:prstGeom prst="rect">
            <a:avLst/>
          </a:prstGeom>
          <a:noFill/>
        </p:spPr>
        <p:txBody>
          <a:bodyPr wrap="square" rtlCol="0">
            <a:spAutoFit/>
          </a:bodyPr>
          <a:lstStyle>
            <a:lvl1pPr marL="0" indent="0">
              <a:buNone/>
              <a:defRPr kumimoji="1" lang="en-US" altLang="zh-CN" sz="2000" b="0" dirty="0" smtClean="0">
                <a:solidFill>
                  <a:schemeClr val="tx1"/>
                </a:solidFill>
              </a:defRPr>
            </a:lvl1pPr>
          </a:lstStyle>
          <a:p>
            <a:pPr marL="0" lvl="0" defTabSz="914400"/>
            <a:r>
              <a:rPr kumimoji="1" lang="en-US" altLang="zh-CN" sz="2800" dirty="0"/>
              <a:t>Part One</a:t>
            </a:r>
          </a:p>
        </p:txBody>
      </p:sp>
      <p:grpSp>
        <p:nvGrpSpPr>
          <p:cNvPr id="12" name="组合 11"/>
          <p:cNvGrpSpPr/>
          <p:nvPr userDrawn="1"/>
        </p:nvGrpSpPr>
        <p:grpSpPr>
          <a:xfrm>
            <a:off x="5436282" y="137605"/>
            <a:ext cx="1136267" cy="1209181"/>
            <a:chOff x="-741145" y="548639"/>
            <a:chExt cx="1799925" cy="1915427"/>
          </a:xfrm>
          <a:solidFill>
            <a:schemeClr val="accent4">
              <a:alpha val="80000"/>
            </a:schemeClr>
          </a:solidFill>
        </p:grpSpPr>
        <p:sp>
          <p:nvSpPr>
            <p:cNvPr id="13" name="圆角矩形 12"/>
            <p:cNvSpPr/>
            <p:nvPr/>
          </p:nvSpPr>
          <p:spPr>
            <a:xfrm>
              <a:off x="-741145" y="548639"/>
              <a:ext cx="981777" cy="11742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7003" y="770020"/>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853" y="1291403"/>
              <a:ext cx="981777" cy="981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731520" y="1482289"/>
              <a:ext cx="981777" cy="9817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10.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14.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hyperlink" Target="http://www.csls.cdb.com.c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tags" Target="../tags/tag44.xml"/><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image" Target="../media/image6.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notesSlide" Target="../notesSlides/notesSlide30.xml"/><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slideLayout" Target="../slideLayouts/slideLayout4.xml"/><Relationship Id="rId30" Type="http://schemas.openxmlformats.org/officeDocument/2006/relationships/hyperlink" Target="https://www.alipay.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lipay.co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hyperlink" Target="http://www.alipay.com/"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alipay.com/"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GIF"/></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hyperlink" Target="http://zxdk.gdut.edu.cn/content.aspx?id=630402299803" TargetMode="External"/><Relationship Id="rId5" Type="http://schemas.openxmlformats.org/officeDocument/2006/relationships/image" Target="../media/image38.GIF"/><Relationship Id="rId4" Type="http://schemas.openxmlformats.org/officeDocument/2006/relationships/image" Target="../media/image41.GIF"/></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sls.cdb.com.cn/"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www.alipay.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127722" y="1520096"/>
            <a:ext cx="2544286" cy="1200329"/>
          </a:xfrm>
        </p:spPr>
        <p:txBody>
          <a:bodyPr/>
          <a:lstStyle/>
          <a:p>
            <a:r>
              <a:rPr lang="en-US" altLang="zh-CN" dirty="0" smtClean="0"/>
              <a:t>2022</a:t>
            </a:r>
            <a:endParaRPr lang="zh-CN" altLang="en-US" dirty="0"/>
          </a:p>
        </p:txBody>
      </p:sp>
      <p:sp>
        <p:nvSpPr>
          <p:cNvPr id="4" name="文本占位符 3"/>
          <p:cNvSpPr>
            <a:spLocks noGrp="1"/>
          </p:cNvSpPr>
          <p:nvPr>
            <p:ph type="body" sz="quarter" idx="16"/>
          </p:nvPr>
        </p:nvSpPr>
        <p:spPr>
          <a:xfrm>
            <a:off x="4472353" y="2605535"/>
            <a:ext cx="6450961" cy="619120"/>
          </a:xfrm>
          <a:prstGeom prst="rect">
            <a:avLst/>
          </a:prstGeom>
        </p:spPr>
        <p:txBody>
          <a:bodyPr/>
          <a:lstStyle/>
          <a:p>
            <a:pPr algn="r"/>
            <a:r>
              <a:rPr lang="en-US" altLang="zh-CN" sz="5400" dirty="0" smtClean="0"/>
              <a:t>2022</a:t>
            </a:r>
            <a:r>
              <a:rPr lang="zh-CN" altLang="en-US" sz="5400" dirty="0" smtClean="0"/>
              <a:t>届</a:t>
            </a:r>
            <a:r>
              <a:rPr lang="zh-CN" altLang="en-US" sz="5400" dirty="0"/>
              <a:t>贷款毕业生</a:t>
            </a:r>
          </a:p>
        </p:txBody>
      </p:sp>
      <p:cxnSp>
        <p:nvCxnSpPr>
          <p:cNvPr id="6" name="直接连接符 5"/>
          <p:cNvCxnSpPr/>
          <p:nvPr/>
        </p:nvCxnSpPr>
        <p:spPr>
          <a:xfrm>
            <a:off x="996365" y="2577198"/>
            <a:ext cx="277221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22900" y="302307"/>
            <a:ext cx="4544393" cy="4023700"/>
            <a:chOff x="1190288" y="663648"/>
            <a:chExt cx="4544393" cy="4023700"/>
          </a:xfrm>
        </p:grpSpPr>
        <p:sp>
          <p:nvSpPr>
            <p:cNvPr id="9" name="椭圆 8"/>
            <p:cNvSpPr/>
            <p:nvPr/>
          </p:nvSpPr>
          <p:spPr>
            <a:xfrm>
              <a:off x="1190288" y="663648"/>
              <a:ext cx="3971605" cy="3971605"/>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KSO_Shape"/>
            <p:cNvSpPr/>
            <p:nvPr/>
          </p:nvSpPr>
          <p:spPr bwMode="auto">
            <a:xfrm>
              <a:off x="5143500" y="2038350"/>
              <a:ext cx="591181" cy="897518"/>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3" name="KSO_Shape"/>
            <p:cNvSpPr/>
            <p:nvPr/>
          </p:nvSpPr>
          <p:spPr bwMode="auto">
            <a:xfrm rot="621348">
              <a:off x="1323623" y="1370813"/>
              <a:ext cx="591181" cy="897518"/>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4" name="KSO_Shape"/>
            <p:cNvSpPr/>
            <p:nvPr/>
          </p:nvSpPr>
          <p:spPr bwMode="auto">
            <a:xfrm rot="621348">
              <a:off x="2880499" y="3789830"/>
              <a:ext cx="591181" cy="897518"/>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20" name="组合 19"/>
          <p:cNvGrpSpPr/>
          <p:nvPr/>
        </p:nvGrpSpPr>
        <p:grpSpPr>
          <a:xfrm>
            <a:off x="283541" y="-167444"/>
            <a:ext cx="4108196" cy="4148146"/>
            <a:chOff x="1059765" y="223885"/>
            <a:chExt cx="4108196" cy="4148146"/>
          </a:xfrm>
        </p:grpSpPr>
        <p:sp>
          <p:nvSpPr>
            <p:cNvPr id="10" name="椭圆 9"/>
            <p:cNvSpPr/>
            <p:nvPr/>
          </p:nvSpPr>
          <p:spPr>
            <a:xfrm>
              <a:off x="1059765" y="400426"/>
              <a:ext cx="3971605" cy="3971605"/>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KSO_Shape"/>
            <p:cNvSpPr/>
            <p:nvPr/>
          </p:nvSpPr>
          <p:spPr>
            <a:xfrm>
              <a:off x="3176089" y="223885"/>
              <a:ext cx="336647" cy="29021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KSO_Shape"/>
            <p:cNvSpPr/>
            <p:nvPr/>
          </p:nvSpPr>
          <p:spPr>
            <a:xfrm>
              <a:off x="4831314" y="2487485"/>
              <a:ext cx="336647" cy="29021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KSO_Shape"/>
            <p:cNvSpPr/>
            <p:nvPr/>
          </p:nvSpPr>
          <p:spPr>
            <a:xfrm>
              <a:off x="1135638" y="1097010"/>
              <a:ext cx="336647" cy="29021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KSO_Shape"/>
            <p:cNvSpPr/>
            <p:nvPr/>
          </p:nvSpPr>
          <p:spPr>
            <a:xfrm>
              <a:off x="1594752" y="3626218"/>
              <a:ext cx="336647" cy="29021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8" name="椭圆 7"/>
          <p:cNvSpPr/>
          <p:nvPr/>
        </p:nvSpPr>
        <p:spPr>
          <a:xfrm>
            <a:off x="337262" y="134862"/>
            <a:ext cx="3971605" cy="3971605"/>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文本框 20"/>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2" name="文本占位符 3"/>
          <p:cNvSpPr>
            <a:spLocks noGrp="1"/>
          </p:cNvSpPr>
          <p:nvPr>
            <p:ph type="body" sz="quarter" idx="16"/>
          </p:nvPr>
        </p:nvSpPr>
        <p:spPr>
          <a:xfrm>
            <a:off x="4950822" y="3564255"/>
            <a:ext cx="5858634" cy="619120"/>
          </a:xfrm>
          <a:prstGeom prst="rect">
            <a:avLst/>
          </a:prstGeom>
        </p:spPr>
        <p:txBody>
          <a:bodyPr/>
          <a:lstStyle/>
          <a:p>
            <a:pPr algn="r"/>
            <a:r>
              <a:rPr lang="zh-CN" altLang="en-US" sz="5400" dirty="0"/>
              <a:t>诚信还款毕业教育</a:t>
            </a:r>
          </a:p>
        </p:txBody>
      </p:sp>
      <p:sp>
        <p:nvSpPr>
          <p:cNvPr id="23" name="TextBox 35"/>
          <p:cNvSpPr txBox="1"/>
          <p:nvPr/>
        </p:nvSpPr>
        <p:spPr>
          <a:xfrm>
            <a:off x="5075923" y="5013933"/>
            <a:ext cx="5243819" cy="646331"/>
          </a:xfrm>
          <a:prstGeom prst="rect">
            <a:avLst/>
          </a:prstGeom>
          <a:noFill/>
        </p:spPr>
        <p:txBody>
          <a:bodyPr wrap="square" rtlCol="0">
            <a:spAutoFit/>
          </a:bodyPr>
          <a:lstStyle/>
          <a:p>
            <a:pPr algn="r"/>
            <a:r>
              <a:rPr lang="zh-CN" altLang="en-US" dirty="0">
                <a:solidFill>
                  <a:srgbClr val="0070C0"/>
                </a:solidFill>
              </a:rPr>
              <a:t>华南农业大学党委学生工作部（党委研究生工作部）               学生资助管理中心</a:t>
            </a:r>
          </a:p>
        </p:txBody>
      </p:sp>
      <p:sp>
        <p:nvSpPr>
          <p:cNvPr id="24" name="TextBox 36"/>
          <p:cNvSpPr txBox="1"/>
          <p:nvPr/>
        </p:nvSpPr>
        <p:spPr>
          <a:xfrm>
            <a:off x="8912540" y="5899972"/>
            <a:ext cx="1356188" cy="369332"/>
          </a:xfrm>
          <a:prstGeom prst="rect">
            <a:avLst/>
          </a:prstGeom>
          <a:noFill/>
        </p:spPr>
        <p:txBody>
          <a:bodyPr wrap="square" rtlCol="0">
            <a:spAutoFit/>
          </a:bodyPr>
          <a:lstStyle/>
          <a:p>
            <a:r>
              <a:rPr lang="en-US" altLang="zh-CN" dirty="0" smtClean="0">
                <a:solidFill>
                  <a:srgbClr val="0070C0"/>
                </a:solidFill>
              </a:rPr>
              <a:t>2022</a:t>
            </a:r>
            <a:r>
              <a:rPr lang="zh-CN" altLang="en-US" dirty="0" smtClean="0">
                <a:solidFill>
                  <a:srgbClr val="0070C0"/>
                </a:solidFill>
              </a:rPr>
              <a:t>年</a:t>
            </a:r>
            <a:r>
              <a:rPr lang="en-US" altLang="zh-CN" dirty="0">
                <a:solidFill>
                  <a:srgbClr val="0070C0"/>
                </a:solidFill>
              </a:rPr>
              <a:t>5</a:t>
            </a:r>
            <a:r>
              <a:rPr lang="zh-CN" altLang="en-US" dirty="0">
                <a:solidFill>
                  <a:srgbClr val="0070C0"/>
                </a:solidFill>
              </a:rPr>
              <a:t>月</a:t>
            </a:r>
          </a:p>
        </p:txBody>
      </p:sp>
    </p:spTree>
  </p:cSld>
  <p:clrMapOvr>
    <a:masterClrMapping/>
  </p:clrMapOvr>
  <mc:AlternateContent xmlns:mc="http://schemas.openxmlformats.org/markup-compatibility/2006" xmlns:p14="http://schemas.microsoft.com/office/powerpoint/2010/main">
    <mc:Choice Requires="p14">
      <p:transition spd="slow" p14:dur="1500" advTm="0">
        <p14:ripple dir="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53" presetClass="entr" presetSubtype="16"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p:cTn id="2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
                                            <p:txEl>
                                              <p:pRg st="0" end="0"/>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1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
                                            <p:txEl>
                                              <p:pRg st="0" end="0"/>
                                            </p:txEl>
                                          </p:spTgt>
                                        </p:tgtEl>
                                      </p:cBhvr>
                                    </p:animEffect>
                                  </p:childTnLst>
                                </p:cTn>
                              </p:par>
                            </p:childTnLst>
                          </p:cTn>
                        </p:par>
                        <p:par>
                          <p:cTn id="40" fill="hold">
                            <p:stCondLst>
                              <p:cond delay="2450"/>
                            </p:stCondLst>
                            <p:childTnLst>
                              <p:par>
                                <p:cTn id="41" presetID="22" presetClass="entr" presetSubtype="4"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1250"/>
                                        <p:tgtEl>
                                          <p:spTgt spid="21"/>
                                        </p:tgtEl>
                                      </p:cBhvr>
                                    </p:animEffect>
                                  </p:childTnLst>
                                </p:cTn>
                              </p:par>
                            </p:childTnLst>
                          </p:cTn>
                        </p:par>
                        <p:par>
                          <p:cTn id="44" fill="hold">
                            <p:stCondLst>
                              <p:cond delay="37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2">
                                            <p:txEl>
                                              <p:pRg st="0" end="0"/>
                                            </p:txEl>
                                          </p:spTgt>
                                        </p:tgtEl>
                                        <p:attrNameLst>
                                          <p:attrName>style.visibility</p:attrName>
                                        </p:attrNameLst>
                                      </p:cBhvr>
                                      <p:to>
                                        <p:strVal val="visible"/>
                                      </p:to>
                                    </p:set>
                                    <p:anim calcmode="lin" valueType="num">
                                      <p:cBhvr>
                                        <p:cTn id="47"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49"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wipe(down)">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xEl>
                                              <p:pRg st="0" end="0"/>
                                            </p:txEl>
                                          </p:spTgt>
                                        </p:tgtEl>
                                        <p:attrNameLst>
                                          <p:attrName>style.visibility</p:attrName>
                                        </p:attrNameLst>
                                      </p:cBhvr>
                                      <p:to>
                                        <p:strVal val="visible"/>
                                      </p:to>
                                    </p:set>
                                    <p:anim calcmode="lin" valueType="num">
                                      <p:cBhvr additive="base">
                                        <p:cTn id="6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8" grpId="0" animBg="1"/>
      <p:bldP spid="21" grpId="0"/>
      <p:bldP spid="22" grpId="0" build="p"/>
      <p:bldP spid="23" grpId="0" build="p"/>
      <p:bldP spid="2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276" y="937779"/>
            <a:ext cx="4454275" cy="978729"/>
          </a:xfrm>
        </p:spPr>
        <p:txBody>
          <a:bodyPr/>
          <a:lstStyle/>
          <a:p>
            <a:r>
              <a:rPr lang="zh-CN" altLang="en-US" dirty="0"/>
              <a:t>个人征信系统知识</a:t>
            </a:r>
          </a:p>
        </p:txBody>
      </p:sp>
      <p:sp>
        <p:nvSpPr>
          <p:cNvPr id="3" name="文本占位符 2"/>
          <p:cNvSpPr>
            <a:spLocks noGrp="1"/>
          </p:cNvSpPr>
          <p:nvPr>
            <p:ph type="body" sz="quarter" idx="19"/>
          </p:nvPr>
        </p:nvSpPr>
        <p:spPr>
          <a:xfrm>
            <a:off x="835276" y="568940"/>
            <a:ext cx="2974723" cy="368300"/>
          </a:xfrm>
        </p:spPr>
        <p:txBody>
          <a:bodyPr/>
          <a:lstStyle/>
          <a:p>
            <a:r>
              <a:rPr lang="en-US" altLang="zh-CN" dirty="0"/>
              <a:t>Part one</a:t>
            </a:r>
            <a:endParaRPr lang="zh-CN" altLang="en-US" dirty="0"/>
          </a:p>
        </p:txBody>
      </p:sp>
      <p:sp>
        <p:nvSpPr>
          <p:cNvPr id="31" name="Title 13"/>
          <p:cNvSpPr txBox="1"/>
          <p:nvPr/>
        </p:nvSpPr>
        <p:spPr>
          <a:xfrm>
            <a:off x="1537917" y="4326003"/>
            <a:ext cx="2793037" cy="67710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3600" b="1" dirty="0">
                <a:solidFill>
                  <a:schemeClr val="accent4"/>
                </a:solidFill>
                <a:latin typeface="+mn-lt"/>
                <a:ea typeface="+mn-ea"/>
                <a:cs typeface="+mn-cs"/>
              </a:rPr>
              <a:t>什么是征信</a:t>
            </a:r>
            <a:endParaRPr lang="en-US" altLang="en-US" sz="3600" b="1" dirty="0">
              <a:solidFill>
                <a:schemeClr val="accent4"/>
              </a:solidFill>
              <a:latin typeface="+mn-lt"/>
              <a:ea typeface="+mn-ea"/>
              <a:cs typeface="+mn-cs"/>
            </a:endParaRPr>
          </a:p>
        </p:txBody>
      </p:sp>
      <p:sp>
        <p:nvSpPr>
          <p:cNvPr id="32" name="Title 13"/>
          <p:cNvSpPr txBox="1"/>
          <p:nvPr/>
        </p:nvSpPr>
        <p:spPr>
          <a:xfrm>
            <a:off x="4546286" y="4217231"/>
            <a:ext cx="3254713" cy="1107996"/>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b="1" dirty="0">
                <a:solidFill>
                  <a:schemeClr val="accent4"/>
                </a:solidFill>
                <a:latin typeface="+mn-lt"/>
                <a:ea typeface="+mn-ea"/>
                <a:cs typeface="+mn-cs"/>
              </a:rPr>
              <a:t>个人信用报告</a:t>
            </a:r>
            <a:endParaRPr lang="en-US" altLang="zh-CN" b="1" dirty="0">
              <a:solidFill>
                <a:schemeClr val="accent4"/>
              </a:solidFill>
              <a:latin typeface="+mn-lt"/>
              <a:ea typeface="+mn-ea"/>
              <a:cs typeface="+mn-cs"/>
            </a:endParaRPr>
          </a:p>
          <a:p>
            <a:pPr algn="ctr"/>
            <a:r>
              <a:rPr lang="zh-CN" altLang="en-US" b="1" dirty="0">
                <a:solidFill>
                  <a:schemeClr val="accent4"/>
                </a:solidFill>
                <a:latin typeface="+mn-lt"/>
                <a:ea typeface="+mn-ea"/>
                <a:cs typeface="+mn-cs"/>
              </a:rPr>
              <a:t>包括哪些内容</a:t>
            </a:r>
            <a:endParaRPr lang="en-US" b="1" dirty="0">
              <a:solidFill>
                <a:schemeClr val="accent4"/>
              </a:solidFill>
              <a:latin typeface="+mn-lt"/>
              <a:ea typeface="+mn-ea"/>
              <a:cs typeface="+mn-cs"/>
            </a:endParaRPr>
          </a:p>
        </p:txBody>
      </p:sp>
      <p:sp>
        <p:nvSpPr>
          <p:cNvPr id="33" name="Title 13"/>
          <p:cNvSpPr txBox="1"/>
          <p:nvPr/>
        </p:nvSpPr>
        <p:spPr>
          <a:xfrm>
            <a:off x="7501617" y="4172740"/>
            <a:ext cx="4240750" cy="1107996"/>
          </a:xfrm>
          <a:prstGeom prst="rect">
            <a:avLst/>
          </a:prstGeom>
        </p:spPr>
        <p:txBody>
          <a:bodyPr vert="horz" wrap="square" lIns="121920" tIns="60960" rIns="121920" bIns="60960" rtlCol="0" anchor="ctr">
            <a:spAutoFit/>
          </a:bodyPr>
          <a:lstStyle>
            <a:defPPr>
              <a:defRPr lang="zh-CN"/>
            </a:defPPr>
            <a:lvl1pPr algn="ctr" defTabSz="914400">
              <a:spcBef>
                <a:spcPct val="0"/>
              </a:spcBef>
              <a:buNone/>
              <a:defRPr sz="3600" b="1">
                <a:solidFill>
                  <a:schemeClr val="accent4"/>
                </a:solidFill>
              </a:defRPr>
            </a:lvl1pPr>
          </a:lstStyle>
          <a:p>
            <a:r>
              <a:rPr lang="zh-CN" altLang="en-US" sz="3200" dirty="0"/>
              <a:t>个人征信系统与</a:t>
            </a:r>
            <a:endParaRPr lang="en-US" altLang="zh-CN" sz="3200" dirty="0"/>
          </a:p>
          <a:p>
            <a:r>
              <a:rPr lang="zh-CN" altLang="en-US" sz="3200" dirty="0"/>
              <a:t>贷款毕业生的关系</a:t>
            </a:r>
            <a:endParaRPr lang="en-US" sz="3200" dirty="0"/>
          </a:p>
        </p:txBody>
      </p:sp>
      <p:grpSp>
        <p:nvGrpSpPr>
          <p:cNvPr id="34" name="Group 32"/>
          <p:cNvGrpSpPr/>
          <p:nvPr/>
        </p:nvGrpSpPr>
        <p:grpSpPr>
          <a:xfrm>
            <a:off x="2106021" y="2086164"/>
            <a:ext cx="1867174" cy="1870950"/>
            <a:chOff x="2106021" y="2086164"/>
            <a:chExt cx="1867174" cy="1870950"/>
          </a:xfrm>
        </p:grpSpPr>
        <p:grpSp>
          <p:nvGrpSpPr>
            <p:cNvPr id="36" name="Group 10"/>
            <p:cNvGrpSpPr/>
            <p:nvPr/>
          </p:nvGrpSpPr>
          <p:grpSpPr>
            <a:xfrm>
              <a:off x="2106021" y="2086164"/>
              <a:ext cx="1867174" cy="1870950"/>
              <a:chOff x="3692576" y="1742634"/>
              <a:chExt cx="2790379" cy="2796023"/>
            </a:xfrm>
          </p:grpSpPr>
          <p:grpSp>
            <p:nvGrpSpPr>
              <p:cNvPr id="39" name="组合 79"/>
              <p:cNvGrpSpPr/>
              <p:nvPr/>
            </p:nvGrpSpPr>
            <p:grpSpPr bwMode="auto">
              <a:xfrm>
                <a:off x="3692576" y="1742634"/>
                <a:ext cx="2790379" cy="2796023"/>
                <a:chOff x="6379729" y="2488774"/>
                <a:chExt cx="2513016" cy="2513016"/>
              </a:xfrm>
            </p:grpSpPr>
            <p:sp>
              <p:nvSpPr>
                <p:cNvPr id="4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0" name="椭圆 80"/>
              <p:cNvSpPr/>
              <p:nvPr/>
            </p:nvSpPr>
            <p:spPr bwMode="auto">
              <a:xfrm>
                <a:off x="4101618" y="2137562"/>
                <a:ext cx="2016471" cy="2020558"/>
              </a:xfrm>
              <a:prstGeom prst="ellipse">
                <a:avLst/>
              </a:prstGeom>
              <a:solidFill>
                <a:srgbClr val="00B05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7" name="Freeform 11"/>
            <p:cNvSpPr>
              <a:spLocks noEditPoints="1"/>
            </p:cNvSpPr>
            <p:nvPr/>
          </p:nvSpPr>
          <p:spPr bwMode="auto">
            <a:xfrm>
              <a:off x="2825386" y="2568445"/>
              <a:ext cx="428444" cy="427305"/>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38" name="Rectangle 28"/>
            <p:cNvSpPr/>
            <p:nvPr/>
          </p:nvSpPr>
          <p:spPr>
            <a:xfrm>
              <a:off x="2366231" y="3015529"/>
              <a:ext cx="1346753" cy="461665"/>
            </a:xfrm>
            <a:prstGeom prst="rect">
              <a:avLst/>
            </a:prstGeom>
          </p:spPr>
          <p:txBody>
            <a:bodyPr wrap="square">
              <a:spAutoFit/>
            </a:bodyPr>
            <a:lstStyle/>
            <a:p>
              <a:pPr algn="ctr"/>
              <a:r>
                <a:rPr lang="zh-CN" altLang="en-US" sz="2400" b="1" dirty="0">
                  <a:solidFill>
                    <a:schemeClr val="bg1"/>
                  </a:solidFill>
                </a:rPr>
                <a:t>征    信</a:t>
              </a:r>
              <a:endParaRPr lang="en-US" sz="2400" b="1" dirty="0">
                <a:solidFill>
                  <a:schemeClr val="bg1"/>
                </a:solidFill>
              </a:endParaRPr>
            </a:p>
          </p:txBody>
        </p:sp>
      </p:grpSp>
      <p:grpSp>
        <p:nvGrpSpPr>
          <p:cNvPr id="43" name="Group 34"/>
          <p:cNvGrpSpPr/>
          <p:nvPr/>
        </p:nvGrpSpPr>
        <p:grpSpPr>
          <a:xfrm>
            <a:off x="5060073" y="1741155"/>
            <a:ext cx="2418708" cy="2423599"/>
            <a:chOff x="4854592" y="1725481"/>
            <a:chExt cx="2418708" cy="2423599"/>
          </a:xfrm>
        </p:grpSpPr>
        <p:grpSp>
          <p:nvGrpSpPr>
            <p:cNvPr id="44" name="Group 15"/>
            <p:cNvGrpSpPr/>
            <p:nvPr/>
          </p:nvGrpSpPr>
          <p:grpSpPr>
            <a:xfrm>
              <a:off x="4854592" y="1725481"/>
              <a:ext cx="2418708" cy="2423599"/>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8" name="椭圆 80"/>
              <p:cNvSpPr/>
              <p:nvPr/>
            </p:nvSpPr>
            <p:spPr bwMode="auto">
              <a:xfrm>
                <a:off x="4101618" y="2137562"/>
                <a:ext cx="2016471" cy="2020558"/>
              </a:xfrm>
              <a:prstGeom prst="ellipse">
                <a:avLst/>
              </a:prstGeom>
              <a:solidFill>
                <a:schemeClr val="accent6">
                  <a:lumMod val="7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5" name="Freeform 6"/>
            <p:cNvSpPr>
              <a:spLocks noEditPoints="1"/>
            </p:cNvSpPr>
            <p:nvPr/>
          </p:nvSpPr>
          <p:spPr bwMode="auto">
            <a:xfrm>
              <a:off x="5660043" y="2339751"/>
              <a:ext cx="807805" cy="82586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46" name="Rectangle 29"/>
            <p:cNvSpPr/>
            <p:nvPr/>
          </p:nvSpPr>
          <p:spPr>
            <a:xfrm>
              <a:off x="5374276" y="3206725"/>
              <a:ext cx="1443448" cy="338554"/>
            </a:xfrm>
            <a:prstGeom prst="rect">
              <a:avLst/>
            </a:prstGeom>
          </p:spPr>
          <p:txBody>
            <a:bodyPr wrap="square">
              <a:spAutoFit/>
            </a:bodyPr>
            <a:lstStyle/>
            <a:p>
              <a:pPr algn="ctr"/>
              <a:r>
                <a:rPr lang="zh-CN" altLang="en-US" sz="1600" b="1" dirty="0">
                  <a:solidFill>
                    <a:schemeClr val="bg1"/>
                  </a:solidFill>
                </a:rPr>
                <a:t>个人信用报告</a:t>
              </a:r>
              <a:endParaRPr lang="en-US" sz="1600" b="1" dirty="0">
                <a:solidFill>
                  <a:schemeClr val="bg1"/>
                </a:solidFill>
              </a:endParaRPr>
            </a:p>
          </p:txBody>
        </p:sp>
      </p:grpSp>
      <p:grpSp>
        <p:nvGrpSpPr>
          <p:cNvPr id="51" name="Group 35"/>
          <p:cNvGrpSpPr/>
          <p:nvPr/>
        </p:nvGrpSpPr>
        <p:grpSpPr>
          <a:xfrm>
            <a:off x="8523258" y="2100898"/>
            <a:ext cx="1867174" cy="1870950"/>
            <a:chOff x="8238901" y="2081251"/>
            <a:chExt cx="1867174" cy="1870950"/>
          </a:xfrm>
        </p:grpSpPr>
        <p:grpSp>
          <p:nvGrpSpPr>
            <p:cNvPr id="52" name="Group 20"/>
            <p:cNvGrpSpPr/>
            <p:nvPr/>
          </p:nvGrpSpPr>
          <p:grpSpPr>
            <a:xfrm>
              <a:off x="8238901" y="2081251"/>
              <a:ext cx="1867174" cy="1870950"/>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6" name="椭圆 80"/>
              <p:cNvSpPr/>
              <p:nvPr/>
            </p:nvSpPr>
            <p:spPr bwMode="auto">
              <a:xfrm>
                <a:off x="4101618" y="212167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3" name="Freeform 16"/>
            <p:cNvSpPr>
              <a:spLocks noEditPoints="1"/>
            </p:cNvSpPr>
            <p:nvPr/>
          </p:nvSpPr>
          <p:spPr bwMode="auto">
            <a:xfrm>
              <a:off x="8973519" y="2535096"/>
              <a:ext cx="415296" cy="415296"/>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54" name="Rectangle 30"/>
            <p:cNvSpPr/>
            <p:nvPr/>
          </p:nvSpPr>
          <p:spPr>
            <a:xfrm>
              <a:off x="8512610" y="2945222"/>
              <a:ext cx="1299660" cy="738664"/>
            </a:xfrm>
            <a:prstGeom prst="rect">
              <a:avLst/>
            </a:prstGeom>
          </p:spPr>
          <p:txBody>
            <a:bodyPr wrap="square">
              <a:spAutoFit/>
            </a:bodyPr>
            <a:lstStyle/>
            <a:p>
              <a:pPr algn="ctr"/>
              <a:r>
                <a:rPr lang="zh-CN" altLang="en-US" sz="1400" b="1" dirty="0">
                  <a:solidFill>
                    <a:schemeClr val="bg1"/>
                  </a:solidFill>
                </a:rPr>
                <a:t>个人征信系统与贷款毕业生的关系</a:t>
              </a:r>
              <a:endParaRPr lang="en-US" sz="14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1250"/>
                                        <p:tgtEl>
                                          <p:spTgt spid="35"/>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15y58PICb4a.JPG"/>
          <p:cNvPicPr>
            <a:picLocks noChangeAspect="1"/>
          </p:cNvPicPr>
          <p:nvPr/>
        </p:nvPicPr>
        <p:blipFill>
          <a:blip r:embed="rId3" cstate="print"/>
          <a:stretch>
            <a:fillRect/>
          </a:stretch>
        </p:blipFill>
        <p:spPr>
          <a:xfrm>
            <a:off x="10638439" y="2789608"/>
            <a:ext cx="1789089" cy="3939988"/>
          </a:xfrm>
          <a:prstGeom prst="rect">
            <a:avLst/>
          </a:prstGeom>
          <a:effectLst>
            <a:softEdge rad="584200"/>
          </a:effectLst>
        </p:spPr>
      </p:pic>
      <p:sp>
        <p:nvSpPr>
          <p:cNvPr id="14" name="文本框 13"/>
          <p:cNvSpPr txBox="1"/>
          <p:nvPr/>
        </p:nvSpPr>
        <p:spPr>
          <a:xfrm>
            <a:off x="4403895" y="-608039"/>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276" y="736074"/>
            <a:ext cx="4745068" cy="978729"/>
          </a:xfrm>
          <a:prstGeom prst="rect">
            <a:avLst/>
          </a:prstGeom>
        </p:spPr>
        <p:txBody>
          <a:bodyPr/>
          <a:lstStyle/>
          <a:p>
            <a:r>
              <a:rPr lang="zh-CN" altLang="en-US" dirty="0"/>
              <a:t>个人征信系统知识</a:t>
            </a:r>
          </a:p>
        </p:txBody>
      </p:sp>
      <p:sp>
        <p:nvSpPr>
          <p:cNvPr id="3" name="文本占位符 2"/>
          <p:cNvSpPr>
            <a:spLocks noGrp="1"/>
          </p:cNvSpPr>
          <p:nvPr>
            <p:ph type="body" sz="quarter" idx="19"/>
          </p:nvPr>
        </p:nvSpPr>
        <p:spPr>
          <a:xfrm>
            <a:off x="835276" y="367235"/>
            <a:ext cx="2974723" cy="368300"/>
          </a:xfrm>
          <a:prstGeom prst="rect">
            <a:avLst/>
          </a:prstGeom>
        </p:spPr>
        <p:txBody>
          <a:bodyPr/>
          <a:lstStyle/>
          <a:p>
            <a:r>
              <a:rPr lang="en-US" altLang="zh-CN" dirty="0"/>
              <a:t>Part two</a:t>
            </a:r>
            <a:endParaRPr lang="zh-CN" altLang="en-US" dirty="0"/>
          </a:p>
        </p:txBody>
      </p:sp>
      <p:sp>
        <p:nvSpPr>
          <p:cNvPr id="16" name="Oval 5"/>
          <p:cNvSpPr>
            <a:spLocks noChangeArrowheads="1"/>
          </p:cNvSpPr>
          <p:nvPr/>
        </p:nvSpPr>
        <p:spPr bwMode="auto">
          <a:xfrm>
            <a:off x="2756992" y="1654474"/>
            <a:ext cx="1077264" cy="1073459"/>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1</a:t>
            </a:r>
          </a:p>
        </p:txBody>
      </p:sp>
      <p:sp>
        <p:nvSpPr>
          <p:cNvPr id="18" name="TextBox 13"/>
          <p:cNvSpPr txBox="1"/>
          <p:nvPr/>
        </p:nvSpPr>
        <p:spPr>
          <a:xfrm>
            <a:off x="3947009" y="1773016"/>
            <a:ext cx="7881922" cy="1384995"/>
          </a:xfrm>
          <a:prstGeom prst="rect">
            <a:avLst/>
          </a:prstGeom>
          <a:noFill/>
        </p:spPr>
        <p:txBody>
          <a:bodyPr wrap="square" rtlCol="0">
            <a:spAutoFit/>
          </a:bodyPr>
          <a:lstStyle/>
          <a:p>
            <a:pPr>
              <a:lnSpc>
                <a:spcPct val="150000"/>
              </a:lnSpc>
            </a:pPr>
            <a:r>
              <a:rPr lang="en-US" altLang="zh-CN" sz="1400" dirty="0"/>
              <a:t>        </a:t>
            </a:r>
            <a:r>
              <a:rPr lang="zh-CN" altLang="zh-CN" sz="1400" dirty="0"/>
              <a:t>征信在本质上就是信用信息服务。“征信”的“征”可理解为“征集”，“信”可理解为“信用”，指为了满足从事放贷等信用活动的机构在信用交易中对客户信用信息的需要，专业化的征信机构依法采集、保存、整理、提供企业和个人信用信息的活动。征信体系是现代金融体系运行的基石，是防范金融风险，保持金融稳定，促进金融发展和推动经济社会和谐发展的基础。</a:t>
            </a:r>
          </a:p>
        </p:txBody>
      </p:sp>
      <p:sp>
        <p:nvSpPr>
          <p:cNvPr id="19" name="Oval 10"/>
          <p:cNvSpPr>
            <a:spLocks noChangeArrowheads="1"/>
          </p:cNvSpPr>
          <p:nvPr/>
        </p:nvSpPr>
        <p:spPr bwMode="auto">
          <a:xfrm>
            <a:off x="1389124" y="3469045"/>
            <a:ext cx="1077265" cy="1073457"/>
          </a:xfrm>
          <a:prstGeom prst="ellipse">
            <a:avLst/>
          </a:prstGeom>
          <a:solidFill>
            <a:srgbClr val="00B05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2</a:t>
            </a:r>
          </a:p>
        </p:txBody>
      </p:sp>
      <p:sp>
        <p:nvSpPr>
          <p:cNvPr id="20" name="TextBox 12"/>
          <p:cNvSpPr txBox="1"/>
          <p:nvPr/>
        </p:nvSpPr>
        <p:spPr>
          <a:xfrm>
            <a:off x="4093970" y="1326095"/>
            <a:ext cx="2806823" cy="400110"/>
          </a:xfrm>
          <a:prstGeom prst="rect">
            <a:avLst/>
          </a:prstGeom>
          <a:noFill/>
        </p:spPr>
        <p:txBody>
          <a:bodyPr wrap="square" rtlCol="0">
            <a:spAutoFit/>
          </a:bodyPr>
          <a:lstStyle/>
          <a:p>
            <a:r>
              <a:rPr lang="zh-CN" altLang="en-US" sz="2000" dirty="0">
                <a:solidFill>
                  <a:schemeClr val="tx1"/>
                </a:solidFill>
                <a:latin typeface="+mj-lt"/>
              </a:rPr>
              <a:t>什么是征信</a:t>
            </a:r>
          </a:p>
        </p:txBody>
      </p:sp>
      <p:sp>
        <p:nvSpPr>
          <p:cNvPr id="21" name="TextBox 12"/>
          <p:cNvSpPr txBox="1"/>
          <p:nvPr/>
        </p:nvSpPr>
        <p:spPr>
          <a:xfrm>
            <a:off x="2584353" y="3484002"/>
            <a:ext cx="4814694" cy="400110"/>
          </a:xfrm>
          <a:prstGeom prst="rect">
            <a:avLst/>
          </a:prstGeom>
          <a:noFill/>
        </p:spPr>
        <p:txBody>
          <a:bodyPr wrap="square" rtlCol="0">
            <a:spAutoFit/>
          </a:bodyPr>
          <a:lstStyle/>
          <a:p>
            <a:r>
              <a:rPr lang="zh-CN" altLang="en-US" sz="2000" dirty="0">
                <a:solidFill>
                  <a:schemeClr val="tx1"/>
                </a:solidFill>
                <a:latin typeface="+mj-lt"/>
              </a:rPr>
              <a:t>个人信用报告包含哪些内容</a:t>
            </a:r>
          </a:p>
        </p:txBody>
      </p:sp>
      <p:sp>
        <p:nvSpPr>
          <p:cNvPr id="22" name="TextBox 13"/>
          <p:cNvSpPr txBox="1"/>
          <p:nvPr/>
        </p:nvSpPr>
        <p:spPr>
          <a:xfrm>
            <a:off x="2466389" y="4005773"/>
            <a:ext cx="8534120" cy="2723823"/>
          </a:xfrm>
          <a:prstGeom prst="rect">
            <a:avLst/>
          </a:prstGeom>
          <a:noFill/>
          <a:effectLst>
            <a:softEdge rad="584200"/>
          </a:effectLst>
        </p:spPr>
        <p:txBody>
          <a:bodyPr wrap="square" rtlCol="0">
            <a:spAutoFit/>
          </a:bodyPr>
          <a:lstStyle/>
          <a:p>
            <a:pPr>
              <a:lnSpc>
                <a:spcPct val="150000"/>
              </a:lnSpc>
            </a:pPr>
            <a:r>
              <a:rPr lang="en-US" altLang="zh-CN" sz="1600" dirty="0"/>
              <a:t>        </a:t>
            </a:r>
            <a:r>
              <a:rPr lang="zh-CN" altLang="zh-CN" sz="1400" dirty="0"/>
              <a:t>个人信用报告反映的信息首先是告诉商业银行“你是谁”，即个人基本信息，包括个人身份信息、居住信息、职业信息等，提醒你在办理银行业务时，准确填写个人基本信息，以便商业银行对你作出快速、准确的判断。</a:t>
            </a:r>
          </a:p>
          <a:p>
            <a:pPr>
              <a:lnSpc>
                <a:spcPct val="150000"/>
              </a:lnSpc>
            </a:pPr>
            <a:r>
              <a:rPr lang="en-US" altLang="zh-CN" sz="1400" dirty="0"/>
              <a:t>        </a:t>
            </a:r>
            <a:r>
              <a:rPr lang="zh-CN" altLang="zh-CN" sz="1400" dirty="0"/>
              <a:t>其次，是为了告诉商业银行你的信用历史。包括个人贷款信息（贷款金额、贷款期限、还款记录等），信用卡信息（信用额度、还款记录等），为他人贷款担保的信息（担保金额、被担保人实际贷款余额等）。</a:t>
            </a:r>
          </a:p>
          <a:p>
            <a:pPr>
              <a:lnSpc>
                <a:spcPct val="150000"/>
              </a:lnSpc>
            </a:pPr>
            <a:r>
              <a:rPr lang="en-US" altLang="zh-CN" sz="1400" dirty="0"/>
              <a:t>        </a:t>
            </a:r>
            <a:r>
              <a:rPr lang="zh-CN" altLang="zh-CN" sz="1400" dirty="0"/>
              <a:t>再次，还包括查询记录，即哪些机构于何时进行过查询。</a:t>
            </a:r>
          </a:p>
          <a:p>
            <a:pPr>
              <a:lnSpc>
                <a:spcPct val="150000"/>
              </a:lnSpc>
            </a:pPr>
            <a:r>
              <a:rPr lang="en-US" altLang="zh-CN" sz="1400" dirty="0"/>
              <a:t>        </a:t>
            </a:r>
            <a:r>
              <a:rPr lang="zh-CN" altLang="zh-CN" sz="1400" dirty="0"/>
              <a:t>随着该数据库建设的推进，还将采集其他领域与个人信用相关信息，例如社保、住房公积金、法院民事判决、欠税以及水、电、燃气、电话等公共事业缴费欠费等信息。</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250"/>
                                        <p:tgtEl>
                                          <p:spTgt spid="1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p:bldP spid="19" grpId="0" animBg="1"/>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154305" y="1665605"/>
            <a:ext cx="11124565" cy="1670073"/>
          </a:xfrm>
        </p:spPr>
        <p:txBody>
          <a:bodyPr wrap="square"/>
          <a:lstStyle/>
          <a:p>
            <a:pPr fontAlgn="auto">
              <a:lnSpc>
                <a:spcPct val="150000"/>
              </a:lnSpc>
              <a:spcBef>
                <a:spcPts val="0"/>
              </a:spcBef>
            </a:pPr>
            <a:r>
              <a:rPr altLang="zh-CN" sz="1400" b="0" dirty="0">
                <a:latin typeface="微软雅黑" panose="020B0503020204020204" pitchFamily="34" charset="-122"/>
                <a:cs typeface="+mn-ea"/>
                <a:sym typeface="+mn-ea"/>
              </a:rPr>
              <a:t>（一）国家助学贷款与个人征信系统</a:t>
            </a:r>
            <a:endParaRPr lang="zh-CN" altLang="zh-CN" sz="1400" b="0" dirty="0">
              <a:latin typeface="微软雅黑" panose="020B0503020204020204" pitchFamily="34" charset="-122"/>
              <a:cs typeface="+mn-ea"/>
            </a:endParaRPr>
          </a:p>
          <a:p>
            <a:pPr fontAlgn="auto">
              <a:lnSpc>
                <a:spcPct val="150000"/>
              </a:lnSpc>
              <a:spcBef>
                <a:spcPts val="0"/>
              </a:spcBef>
            </a:pPr>
            <a:r>
              <a:rPr altLang="zh-CN" sz="1400" b="0" dirty="0">
                <a:latin typeface="微软雅黑" panose="020B0503020204020204" pitchFamily="34" charset="-122"/>
                <a:cs typeface="+mn-ea"/>
                <a:sym typeface="+mn-ea"/>
              </a:rPr>
              <a:t>       为了约束恶意拖欠等违约行为的发生，国家助学贷款管理已被纳入到个人征信系统中。贷款学生在校期间办理的国家助学贷款相关信息（如身份证件名称及号码、学历、工作单位、家庭地址、借款金额、还款期限等）已经被依法采集进了个人信用信息基础数据库。随着数据库建设的逐步完善，公安部、社会保障部和公积金管理部门的部分个人基本信息，个人缴纳电话、水电、燃气等公用事业费用信息，法院民事判决和个人欠税等公用信息也将被采集进个人信用信息基础数据库，以便更加全面地反映一个人的信用状况。</a:t>
            </a:r>
            <a:endParaRPr lang="zh-CN" altLang="zh-CN" sz="1400" b="0" dirty="0">
              <a:latin typeface="微软雅黑" panose="020B0503020204020204" pitchFamily="34" charset="-122"/>
              <a:cs typeface="+mn-ea"/>
              <a:sym typeface="+mn-ea"/>
            </a:endParaRPr>
          </a:p>
        </p:txBody>
      </p:sp>
      <p:sp>
        <p:nvSpPr>
          <p:cNvPr id="3" name="文本占位符 2"/>
          <p:cNvSpPr>
            <a:spLocks noGrp="1"/>
          </p:cNvSpPr>
          <p:nvPr>
            <p:ph type="body" sz="quarter" idx="19"/>
          </p:nvPr>
        </p:nvSpPr>
        <p:spPr>
          <a:xfrm>
            <a:off x="835276" y="568940"/>
            <a:ext cx="2974723" cy="368300"/>
          </a:xfrm>
        </p:spPr>
        <p:txBody>
          <a:bodyPr/>
          <a:lstStyle/>
          <a:p>
            <a:r>
              <a:rPr lang="en-US" altLang="zh-CN" dirty="0"/>
              <a:t>Part three</a:t>
            </a:r>
            <a:endParaRPr lang="zh-CN" altLang="en-US" dirty="0"/>
          </a:p>
        </p:txBody>
      </p:sp>
      <p:sp>
        <p:nvSpPr>
          <p:cNvPr id="4" name="文本框 3"/>
          <p:cNvSpPr txBox="1"/>
          <p:nvPr/>
        </p:nvSpPr>
        <p:spPr>
          <a:xfrm>
            <a:off x="835275" y="938272"/>
            <a:ext cx="7864972" cy="583565"/>
          </a:xfrm>
          <a:prstGeom prst="rect">
            <a:avLst/>
          </a:prstGeom>
          <a:noFill/>
        </p:spPr>
        <p:txBody>
          <a:bodyPr wrap="square" rtlCol="0">
            <a:spAutoFit/>
          </a:bodyPr>
          <a:lstStyle/>
          <a:p>
            <a:r>
              <a:rPr kumimoji="1" lang="en-US" altLang="zh-CN" sz="3200" b="1" dirty="0">
                <a:solidFill>
                  <a:schemeClr val="tx1">
                    <a:lumMod val="65000"/>
                    <a:lumOff val="35000"/>
                  </a:schemeClr>
                </a:solidFill>
              </a:rPr>
              <a:t> </a:t>
            </a:r>
            <a:r>
              <a:rPr kumimoji="1" lang="zh-CN" altLang="zh-CN" sz="3200" b="1" dirty="0">
                <a:solidFill>
                  <a:schemeClr val="tx1">
                    <a:lumMod val="65000"/>
                    <a:lumOff val="35000"/>
                  </a:schemeClr>
                </a:solidFill>
                <a:sym typeface="+mn-ea"/>
              </a:rPr>
              <a:t>个人征信系统与贷款毕业生的关系？</a:t>
            </a:r>
            <a:endParaRPr kumimoji="1" lang="zh-CN" altLang="zh-CN" sz="3200" b="1" dirty="0">
              <a:solidFill>
                <a:schemeClr val="tx1">
                  <a:lumMod val="65000"/>
                  <a:lumOff val="35000"/>
                </a:schemeClr>
              </a:solidFill>
            </a:endParaRPr>
          </a:p>
        </p:txBody>
      </p:sp>
      <p:sp>
        <p:nvSpPr>
          <p:cNvPr id="8" name="TextBox 13"/>
          <p:cNvSpPr txBox="1"/>
          <p:nvPr/>
        </p:nvSpPr>
        <p:spPr>
          <a:xfrm>
            <a:off x="154305" y="3408692"/>
            <a:ext cx="11124565" cy="2639569"/>
          </a:xfrm>
          <a:prstGeom prst="rect">
            <a:avLst/>
          </a:prstGeom>
          <a:noFill/>
        </p:spPr>
        <p:txBody>
          <a:bodyPr wrap="square" rtlCol="0">
            <a:spAutoFit/>
          </a:bodyPr>
          <a:lstStyle/>
          <a:p>
            <a:pPr defTabSz="914400" fontAlgn="auto">
              <a:lnSpc>
                <a:spcPct val="150000"/>
              </a:lnSpc>
              <a:spcBef>
                <a:spcPts val="0"/>
              </a:spcBef>
            </a:pPr>
            <a:r>
              <a:rPr kumimoji="1" altLang="zh-CN" sz="1400" dirty="0">
                <a:latin typeface="微软雅黑" panose="020B0503020204020204" pitchFamily="34" charset="-122"/>
                <a:cs typeface="+mn-ea"/>
              </a:rPr>
              <a:t>（二）个人征信系统与贷款毕业生的利害关系</a:t>
            </a:r>
          </a:p>
          <a:p>
            <a:pPr defTabSz="914400" fontAlgn="auto">
              <a:lnSpc>
                <a:spcPct val="150000"/>
              </a:lnSpc>
              <a:spcBef>
                <a:spcPts val="0"/>
              </a:spcBef>
            </a:pPr>
            <a:r>
              <a:rPr lang="zh-CN" altLang="zh-CN" sz="1400" dirty="0">
                <a:sym typeface="+mn-ea"/>
              </a:rPr>
              <a:t>       人民银行的官员用一句话总结了个人征信系统的作用：帮助个人积累信誉财富，方便个人借款。诚信还款就是在积累财富。目前，个人在申请银行贷款、信用卡等业务时，需要花费较长时间、提供很多材料，以证明自身信用，很多情况下，还可能因无法证明自己的信用状况而无法得到贷款。而在启用个人征信系统后，国家助学贷款已经纳入其中，按时向银行还本付息，就会为个人积累成一笔信誉财富。积累的这些信用财富可以用作向银行贷款的信誉抵押品，为以后获得银行贷款提供方便。</a:t>
            </a:r>
            <a:endParaRPr lang="zh-CN" altLang="zh-CN" sz="1400" dirty="0"/>
          </a:p>
          <a:p>
            <a:pPr defTabSz="914400" fontAlgn="auto">
              <a:lnSpc>
                <a:spcPct val="150000"/>
              </a:lnSpc>
              <a:spcBef>
                <a:spcPts val="0"/>
              </a:spcBef>
            </a:pPr>
            <a:r>
              <a:rPr lang="en-US" altLang="zh-CN" sz="1400" dirty="0">
                <a:sym typeface="+mn-ea"/>
              </a:rPr>
              <a:t>        </a:t>
            </a:r>
            <a:r>
              <a:rPr lang="zh-CN" altLang="zh-CN" sz="1400" dirty="0">
                <a:sym typeface="+mn-ea"/>
              </a:rPr>
              <a:t>如果没有按时还款，个人欠账的信息会一笔笔地记录在案，并供全国所有的银行查询，欠账者将难以再从银行获得贷款。个人信用记录是商业银行信贷决策的参考依据，一旦产生不良信用记录，对个人信用记录造成不良影响，将会增加个人再次获得银行贷款、办理信用卡或授信业务的难度。个人征信系统所征集的信息，要保存较长年限，且不能擅自更改，其危害是长远的。</a:t>
            </a:r>
            <a:endParaRPr kumimoji="1" lang="zh-CN" altLang="zh-CN" sz="1400" dirty="0">
              <a:latin typeface="微软雅黑" panose="020B0503020204020204" pitchFamily="34" charset="-122"/>
              <a:cs typeface="+mn-ea"/>
              <a:sym typeface="+mn-ea"/>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0"/>
          </p:nvPr>
        </p:nvSpPr>
        <p:spPr>
          <a:xfrm>
            <a:off x="3163570" y="1318260"/>
            <a:ext cx="7115175" cy="922020"/>
          </a:xfrm>
        </p:spPr>
        <p:txBody>
          <a:bodyPr wrap="square"/>
          <a:lstStyle/>
          <a:p>
            <a:pPr algn="l"/>
            <a:r>
              <a:rPr sz="6000">
                <a:latin typeface="+mn-ea"/>
                <a:sym typeface="+mn-ea"/>
              </a:rPr>
              <a:t>借款学生的违约责任</a:t>
            </a:r>
            <a:endParaRPr lang="zh-CN" altLang="en-US" sz="6000" dirty="0">
              <a:latin typeface="+mn-ea"/>
              <a:sym typeface="+mn-ea"/>
            </a:endParaRP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39" name="文本占位符 21"/>
          <p:cNvSpPr>
            <a:spLocks noGrp="1"/>
          </p:cNvSpPr>
          <p:nvPr>
            <p:ph type="body" sz="quarter" idx="18"/>
          </p:nvPr>
        </p:nvSpPr>
        <p:spPr>
          <a:xfrm>
            <a:off x="2704011" y="2693276"/>
            <a:ext cx="8008721" cy="2306955"/>
          </a:xfrm>
          <a:prstGeom prst="rect">
            <a:avLst/>
          </a:prstGeom>
        </p:spPr>
        <p:txBody>
          <a:bodyPr/>
          <a:lstStyle/>
          <a:p>
            <a:pPr>
              <a:lnSpc>
                <a:spcPct val="150000"/>
              </a:lnSpc>
            </a:pPr>
            <a:r>
              <a:rPr lang="en-US" altLang="zh-CN" sz="2400" b="0" dirty="0">
                <a:solidFill>
                  <a:srgbClr val="00B0F0"/>
                </a:solidFill>
                <a:cs typeface="Arial" panose="020B0604020202020204" pitchFamily="34" charset="0"/>
              </a:rPr>
              <a:t>       </a:t>
            </a:r>
            <a:r>
              <a:rPr altLang="zh-CN" sz="2400" b="0">
                <a:solidFill>
                  <a:srgbClr val="00B0F0"/>
                </a:solidFill>
                <a:cs typeface="Arial" panose="020B0604020202020204" pitchFamily="34" charset="0"/>
                <a:sym typeface="+mn-ea"/>
              </a:rPr>
              <a:t>违约是指国家助学贷款的借款学生未按借款合同约定的还款日期和金额偿还贷款本息。国家助学贷款合同属于借款合同，受我国《合同法》和《民法通则》等民事法律规范的约束，因此履行贷款合同是同学们的法定义务。</a:t>
            </a:r>
            <a:endParaRPr lang="en-US" altLang="en-US" sz="2400" b="0" dirty="0">
              <a:solidFill>
                <a:srgbClr val="00B0F0"/>
              </a:solidFill>
              <a:cs typeface="Arial" panose="020B0604020202020204" pitchFamily="34" charset="0"/>
            </a:endParaRPr>
          </a:p>
        </p:txBody>
      </p:sp>
      <p:sp>
        <p:nvSpPr>
          <p:cNvPr id="21" name="文本占位符 17"/>
          <p:cNvSpPr>
            <a:spLocks noGrp="1"/>
          </p:cNvSpPr>
          <p:nvPr>
            <p:ph type="body" sz="quarter" idx="12"/>
          </p:nvPr>
        </p:nvSpPr>
        <p:spPr>
          <a:xfrm>
            <a:off x="1388110" y="1363980"/>
            <a:ext cx="975360" cy="755650"/>
          </a:xfrm>
          <a:prstGeom prst="rect">
            <a:avLst/>
          </a:prstGeom>
        </p:spPr>
        <p:txBody>
          <a:bodyPr wrap="square"/>
          <a:lstStyle/>
          <a:p>
            <a:r>
              <a:rPr lang="en-US" altLang="zh-CN" sz="4800" b="1" dirty="0"/>
              <a:t>03</a:t>
            </a:r>
            <a:endParaRPr lang="zh-CN" altLang="en-US" sz="4800" b="1" dirty="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6" name="文本占位符 5"/>
          <p:cNvSpPr>
            <a:spLocks noGrp="1"/>
          </p:cNvSpPr>
          <p:nvPr>
            <p:ph type="body" sz="quarter" idx="18"/>
          </p:nvPr>
        </p:nvSpPr>
        <p:spPr>
          <a:xfrm>
            <a:off x="858520" y="633095"/>
            <a:ext cx="8987155" cy="755650"/>
          </a:xfrm>
        </p:spPr>
        <p:txBody>
          <a:bodyPr wrap="square"/>
          <a:lstStyle/>
          <a:p>
            <a:r>
              <a:rPr altLang="zh-CN" sz="2400">
                <a:solidFill>
                  <a:schemeClr val="tx1">
                    <a:lumMod val="65000"/>
                    <a:lumOff val="35000"/>
                  </a:schemeClr>
                </a:solidFill>
                <a:sym typeface="+mn-ea"/>
              </a:rPr>
              <a:t>如果未按与国家开发银行签订的《借款合同》和《还款确认书》约定的期限、数额偿还贷款，造成违约行为，将承担以下后果：</a:t>
            </a:r>
            <a:endParaRPr lang="zh-CN" altLang="zh-CN" sz="2400">
              <a:solidFill>
                <a:schemeClr val="tx1">
                  <a:lumMod val="65000"/>
                  <a:lumOff val="35000"/>
                </a:schemeClr>
              </a:solidFill>
              <a:sym typeface="+mn-ea"/>
            </a:endParaRPr>
          </a:p>
        </p:txBody>
      </p:sp>
      <p:sp>
        <p:nvSpPr>
          <p:cNvPr id="12" name="右箭头 11"/>
          <p:cNvSpPr/>
          <p:nvPr>
            <p:custDataLst>
              <p:tags r:id="rId1"/>
            </p:custDataLst>
          </p:nvPr>
        </p:nvSpPr>
        <p:spPr>
          <a:xfrm>
            <a:off x="428625" y="2413359"/>
            <a:ext cx="10850880" cy="606469"/>
          </a:xfrm>
          <a:prstGeom prst="rightArrow">
            <a:avLst/>
          </a:prstGeom>
          <a:solidFill>
            <a:srgbClr val="0F6FC6">
              <a:lumMod val="20000"/>
              <a:lumOff val="80000"/>
            </a:srgbClr>
          </a:solidFill>
          <a:ln>
            <a:noFill/>
          </a:ln>
        </p:spPr>
        <p:style>
          <a:lnRef idx="2">
            <a:srgbClr val="0F6FC6">
              <a:shade val="50000"/>
            </a:srgbClr>
          </a:lnRef>
          <a:fillRef idx="1">
            <a:srgbClr val="0F6FC6"/>
          </a:fillRef>
          <a:effectRef idx="0">
            <a:srgbClr val="0F6FC6"/>
          </a:effectRef>
          <a:fontRef idx="minor">
            <a:sysClr val="window" lastClr="FFFFFF"/>
          </a:fontRef>
        </p:style>
        <p:txBody>
          <a:bodyPr rtlCol="0" anchor="ctr"/>
          <a:lstStyle/>
          <a:p>
            <a:pPr algn="ctr"/>
            <a:endParaRPr lang="zh-CN" altLang="en-US" sz="2000">
              <a:sym typeface="Arial" panose="020B0604020202020204" pitchFamily="34" charset="0"/>
            </a:endParaRPr>
          </a:p>
        </p:txBody>
      </p:sp>
      <p:grpSp>
        <p:nvGrpSpPr>
          <p:cNvPr id="13" name="组合 12"/>
          <p:cNvGrpSpPr/>
          <p:nvPr>
            <p:custDataLst>
              <p:tags r:id="rId2"/>
            </p:custDataLst>
          </p:nvPr>
        </p:nvGrpSpPr>
        <p:grpSpPr>
          <a:xfrm>
            <a:off x="858208" y="2114992"/>
            <a:ext cx="1833757" cy="3996096"/>
            <a:chOff x="1066748" y="1538799"/>
            <a:chExt cx="1420818" cy="3096226"/>
          </a:xfrm>
        </p:grpSpPr>
        <p:sp>
          <p:nvSpPr>
            <p:cNvPr id="7" name="矩形 6"/>
            <p:cNvSpPr/>
            <p:nvPr>
              <p:custDataLst>
                <p:tags r:id="rId16"/>
              </p:custDataLst>
            </p:nvPr>
          </p:nvSpPr>
          <p:spPr>
            <a:xfrm>
              <a:off x="1066748" y="2683259"/>
              <a:ext cx="1420818" cy="1951766"/>
            </a:xfrm>
            <a:prstGeom prst="rect">
              <a:avLst/>
            </a:prstGeom>
          </p:spPr>
          <p:txBody>
            <a:bodyPr lIns="0" tIns="0" rIns="0" bIns="0" anchor="t" anchorCtr="0">
              <a:normAutofit/>
            </a:bodyPr>
            <a:lstStyle/>
            <a:p>
              <a:pPr algn="just">
                <a:lnSpc>
                  <a:spcPct val="130000"/>
                </a:lnSpc>
              </a:pPr>
              <a:r>
                <a:rPr lang="en-US" altLang="zh-CN" sz="1200" dirty="0">
                  <a:latin typeface="+mn-ea"/>
                  <a:cs typeface="+mn-ea"/>
                  <a:sym typeface="+mn-ea"/>
                </a:rPr>
                <a:t>       </a:t>
              </a:r>
              <a:r>
                <a:rPr lang="zh-CN" altLang="zh-CN" sz="1200" dirty="0">
                  <a:latin typeface="+mn-ea"/>
                  <a:cs typeface="+mn-ea"/>
                  <a:sym typeface="+mn-ea"/>
                </a:rPr>
                <a:t>国家开发银行对其逾期还款金额按天数计收罚息，罚息为借款利率的</a:t>
              </a:r>
              <a:r>
                <a:rPr lang="en-US" altLang="zh-CN" sz="1200" dirty="0">
                  <a:latin typeface="+mn-ea"/>
                  <a:cs typeface="+mn-ea"/>
                  <a:sym typeface="+mn-ea"/>
                </a:rPr>
                <a:t>130%</a:t>
              </a:r>
              <a:r>
                <a:rPr lang="zh-CN" altLang="zh-CN" sz="1200" dirty="0">
                  <a:latin typeface="+mn-ea"/>
                  <a:cs typeface="+mn-ea"/>
                  <a:sym typeface="+mn-ea"/>
                </a:rPr>
                <a:t>（罚息</a:t>
              </a:r>
              <a:r>
                <a:rPr lang="en-US" altLang="zh-CN" sz="1200" dirty="0">
                  <a:latin typeface="+mn-ea"/>
                  <a:cs typeface="+mn-ea"/>
                  <a:sym typeface="+mn-ea"/>
                </a:rPr>
                <a:t>=</a:t>
              </a:r>
              <a:r>
                <a:rPr lang="zh-CN" altLang="zh-CN" sz="1200" dirty="0">
                  <a:latin typeface="+mn-ea"/>
                  <a:cs typeface="+mn-ea"/>
                  <a:sym typeface="+mn-ea"/>
                </a:rPr>
                <a:t>违约应还贷款本息</a:t>
              </a:r>
              <a:r>
                <a:rPr lang="en-US" altLang="zh-CN" sz="1200" dirty="0">
                  <a:latin typeface="+mn-ea"/>
                  <a:cs typeface="+mn-ea"/>
                  <a:sym typeface="+mn-ea"/>
                </a:rPr>
                <a:t>*</a:t>
              </a:r>
              <a:r>
                <a:rPr lang="zh-CN" altLang="zh-CN" sz="1200" dirty="0">
                  <a:latin typeface="+mn-ea"/>
                  <a:cs typeface="+mn-ea"/>
                  <a:sym typeface="+mn-ea"/>
                </a:rPr>
                <a:t>违约天数</a:t>
              </a:r>
              <a:r>
                <a:rPr lang="en-US" altLang="zh-CN" sz="1200" dirty="0">
                  <a:latin typeface="+mn-ea"/>
                  <a:cs typeface="+mn-ea"/>
                  <a:sym typeface="+mn-ea"/>
                </a:rPr>
                <a:t>*</a:t>
              </a:r>
              <a:r>
                <a:rPr lang="zh-CN" altLang="zh-CN" sz="1200" dirty="0">
                  <a:latin typeface="+mn-ea"/>
                  <a:cs typeface="+mn-ea"/>
                  <a:sym typeface="+mn-ea"/>
                </a:rPr>
                <a:t>罚息利率）</a:t>
              </a:r>
              <a:endParaRPr lang="da-DK" altLang="zh-CN" sz="1200">
                <a:solidFill>
                  <a:sysClr val="windowText" lastClr="000000">
                    <a:lumMod val="75000"/>
                    <a:lumOff val="25000"/>
                  </a:sysClr>
                </a:solidFill>
                <a:latin typeface="+mn-ea"/>
                <a:cs typeface="+mn-ea"/>
                <a:sym typeface="Arial" panose="020B0604020202020204" pitchFamily="34" charset="0"/>
              </a:endParaRPr>
            </a:p>
          </p:txBody>
        </p:sp>
        <p:sp>
          <p:nvSpPr>
            <p:cNvPr id="9" name="任意多边形 8"/>
            <p:cNvSpPr/>
            <p:nvPr>
              <p:custDataLst>
                <p:tags r:id="rId17"/>
              </p:custDataLst>
            </p:nvPr>
          </p:nvSpPr>
          <p:spPr>
            <a:xfrm>
              <a:off x="1282983" y="1538799"/>
              <a:ext cx="932260" cy="932257"/>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lstStyle/>
            <a:p>
              <a:pPr algn="ctr">
                <a:buClrTx/>
                <a:buSzTx/>
                <a:buFontTx/>
              </a:pPr>
              <a:r>
                <a:rPr lang="en-US" altLang="zh-CN" sz="3200" b="1">
                  <a:solidFill>
                    <a:srgbClr val="0F6FC6">
                      <a:lumMod val="75000"/>
                    </a:srgbClr>
                  </a:solidFill>
                  <a:latin typeface="Calibri Light" panose="020F0302020204030204" charset="0"/>
                  <a:cs typeface="+mn-ea"/>
                  <a:sym typeface="Arial" panose="020B0604020202020204" pitchFamily="34" charset="0"/>
                </a:rPr>
                <a:t>1</a:t>
              </a:r>
            </a:p>
          </p:txBody>
        </p:sp>
      </p:grpSp>
      <p:grpSp>
        <p:nvGrpSpPr>
          <p:cNvPr id="30" name="组合 29"/>
          <p:cNvGrpSpPr/>
          <p:nvPr>
            <p:custDataLst>
              <p:tags r:id="rId3"/>
            </p:custDataLst>
          </p:nvPr>
        </p:nvGrpSpPr>
        <p:grpSpPr>
          <a:xfrm>
            <a:off x="2845138" y="2114992"/>
            <a:ext cx="1833757" cy="3996096"/>
            <a:chOff x="1038704" y="1538799"/>
            <a:chExt cx="1420818" cy="3096226"/>
          </a:xfrm>
        </p:grpSpPr>
        <p:sp>
          <p:nvSpPr>
            <p:cNvPr id="31" name="矩形 30"/>
            <p:cNvSpPr/>
            <p:nvPr>
              <p:custDataLst>
                <p:tags r:id="rId14"/>
              </p:custDataLst>
            </p:nvPr>
          </p:nvSpPr>
          <p:spPr>
            <a:xfrm>
              <a:off x="1038704" y="2683259"/>
              <a:ext cx="1420818" cy="1951766"/>
            </a:xfrm>
            <a:prstGeom prst="rect">
              <a:avLst/>
            </a:prstGeom>
          </p:spPr>
          <p:txBody>
            <a:bodyPr lIns="0" tIns="0" rIns="0" bIns="0" anchor="t" anchorCtr="0">
              <a:normAutofit/>
            </a:bodyPr>
            <a:lstStyle/>
            <a:p>
              <a:pPr algn="just">
                <a:lnSpc>
                  <a:spcPct val="130000"/>
                </a:lnSpc>
              </a:pPr>
              <a:r>
                <a:rPr lang="en-US" altLang="zh-CN" sz="1200" dirty="0">
                  <a:latin typeface="+mn-ea"/>
                  <a:cs typeface="+mn-ea"/>
                  <a:sym typeface="+mn-ea"/>
                </a:rPr>
                <a:t>       </a:t>
              </a:r>
              <a:r>
                <a:rPr lang="zh-CN" altLang="zh-CN" sz="1200" dirty="0">
                  <a:latin typeface="+mn-ea"/>
                  <a:cs typeface="+mn-ea"/>
                  <a:sym typeface="+mn-ea"/>
                </a:rPr>
                <a:t>国家开发银行会将违约学生的个人基本信息和还款情况录入中国人民银行的个人信用信息基础数据库，以供全国各金融机构依法查询，将影响其向金融机构申请办理其他任何贷款。</a:t>
              </a:r>
              <a:endParaRPr lang="zh-CN" altLang="zh-CN" sz="1200" dirty="0">
                <a:latin typeface="+mn-ea"/>
                <a:cs typeface="+mn-ea"/>
                <a:sym typeface="Arial" panose="020B0604020202020204" pitchFamily="34" charset="0"/>
              </a:endParaRPr>
            </a:p>
          </p:txBody>
        </p:sp>
        <p:sp>
          <p:nvSpPr>
            <p:cNvPr id="32" name="任意多边形 31"/>
            <p:cNvSpPr/>
            <p:nvPr>
              <p:custDataLst>
                <p:tags r:id="rId15"/>
              </p:custDataLst>
            </p:nvPr>
          </p:nvSpPr>
          <p:spPr>
            <a:xfrm>
              <a:off x="1282983" y="1538799"/>
              <a:ext cx="932260" cy="932257"/>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lstStyle/>
            <a:p>
              <a:pPr algn="ctr">
                <a:buClrTx/>
                <a:buSzTx/>
                <a:buFontTx/>
              </a:pPr>
              <a:r>
                <a:rPr lang="en-US" altLang="zh-CN" sz="3200" b="1">
                  <a:solidFill>
                    <a:srgbClr val="0F6FC6">
                      <a:lumMod val="75000"/>
                    </a:srgbClr>
                  </a:solidFill>
                  <a:latin typeface="Calibri Light" panose="020F0302020204030204" charset="0"/>
                  <a:cs typeface="+mn-ea"/>
                  <a:sym typeface="Arial" panose="020B0604020202020204" pitchFamily="34" charset="0"/>
                </a:rPr>
                <a:t>2</a:t>
              </a:r>
            </a:p>
          </p:txBody>
        </p:sp>
      </p:grpSp>
      <p:grpSp>
        <p:nvGrpSpPr>
          <p:cNvPr id="33" name="组合 32"/>
          <p:cNvGrpSpPr/>
          <p:nvPr>
            <p:custDataLst>
              <p:tags r:id="rId4"/>
            </p:custDataLst>
          </p:nvPr>
        </p:nvGrpSpPr>
        <p:grpSpPr>
          <a:xfrm>
            <a:off x="4868263" y="2114992"/>
            <a:ext cx="1833757" cy="3996096"/>
            <a:chOff x="1038704" y="1538799"/>
            <a:chExt cx="1420818" cy="3096226"/>
          </a:xfrm>
        </p:grpSpPr>
        <p:sp>
          <p:nvSpPr>
            <p:cNvPr id="34" name="矩形 33"/>
            <p:cNvSpPr/>
            <p:nvPr>
              <p:custDataLst>
                <p:tags r:id="rId12"/>
              </p:custDataLst>
            </p:nvPr>
          </p:nvSpPr>
          <p:spPr>
            <a:xfrm>
              <a:off x="1038704" y="2683259"/>
              <a:ext cx="1420818" cy="1951766"/>
            </a:xfrm>
            <a:prstGeom prst="rect">
              <a:avLst/>
            </a:prstGeom>
          </p:spPr>
          <p:txBody>
            <a:bodyPr lIns="0" tIns="0" rIns="0" bIns="0" anchor="t" anchorCtr="0">
              <a:normAutofit/>
            </a:bodyPr>
            <a:lstStyle/>
            <a:p>
              <a:pPr algn="just">
                <a:lnSpc>
                  <a:spcPct val="130000"/>
                </a:lnSpc>
              </a:pPr>
              <a:r>
                <a:rPr lang="en-US" altLang="zh-CN" sz="1200" dirty="0">
                  <a:sym typeface="+mn-ea"/>
                </a:rPr>
                <a:t>       </a:t>
              </a:r>
              <a:r>
                <a:rPr lang="zh-CN" altLang="zh-CN" sz="1200" dirty="0">
                  <a:sym typeface="+mn-ea"/>
                </a:rPr>
                <a:t>有关行政管理部门和银行将向违约学生所在用人单位、居住地村委会、学生家长寄送反映其违约情况，协助督促办理还款业务的函件。</a:t>
              </a:r>
              <a:endParaRPr lang="da-DK" altLang="zh-CN" sz="1200">
                <a:solidFill>
                  <a:sysClr val="windowText" lastClr="000000">
                    <a:lumMod val="75000"/>
                    <a:lumOff val="25000"/>
                  </a:sysClr>
                </a:solidFill>
                <a:sym typeface="Arial" panose="020B0604020202020204" pitchFamily="34" charset="0"/>
              </a:endParaRPr>
            </a:p>
          </p:txBody>
        </p:sp>
        <p:sp>
          <p:nvSpPr>
            <p:cNvPr id="35" name="任意多边形 34"/>
            <p:cNvSpPr/>
            <p:nvPr>
              <p:custDataLst>
                <p:tags r:id="rId13"/>
              </p:custDataLst>
            </p:nvPr>
          </p:nvSpPr>
          <p:spPr>
            <a:xfrm>
              <a:off x="1282983" y="1538799"/>
              <a:ext cx="932260" cy="932257"/>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lstStyle/>
            <a:p>
              <a:pPr algn="ctr">
                <a:buClrTx/>
                <a:buSzTx/>
                <a:buFontTx/>
              </a:pPr>
              <a:r>
                <a:rPr lang="en-US" altLang="zh-CN" sz="3200" b="1">
                  <a:solidFill>
                    <a:srgbClr val="0F6FC6">
                      <a:lumMod val="75000"/>
                    </a:srgbClr>
                  </a:solidFill>
                  <a:latin typeface="Calibri Light" panose="020F0302020204030204" charset="0"/>
                  <a:cs typeface="+mn-ea"/>
                  <a:sym typeface="Arial" panose="020B0604020202020204" pitchFamily="34" charset="0"/>
                </a:rPr>
                <a:t>3</a:t>
              </a:r>
            </a:p>
          </p:txBody>
        </p:sp>
      </p:grpSp>
      <p:grpSp>
        <p:nvGrpSpPr>
          <p:cNvPr id="36" name="组合 35"/>
          <p:cNvGrpSpPr/>
          <p:nvPr>
            <p:custDataLst>
              <p:tags r:id="rId5"/>
            </p:custDataLst>
          </p:nvPr>
        </p:nvGrpSpPr>
        <p:grpSpPr>
          <a:xfrm>
            <a:off x="6891388" y="2114992"/>
            <a:ext cx="1833757" cy="3996096"/>
            <a:chOff x="1038704" y="1538799"/>
            <a:chExt cx="1420818" cy="3096226"/>
          </a:xfrm>
        </p:grpSpPr>
        <p:sp>
          <p:nvSpPr>
            <p:cNvPr id="37" name="矩形 36"/>
            <p:cNvSpPr/>
            <p:nvPr>
              <p:custDataLst>
                <p:tags r:id="rId10"/>
              </p:custDataLst>
            </p:nvPr>
          </p:nvSpPr>
          <p:spPr>
            <a:xfrm>
              <a:off x="1038704" y="2683259"/>
              <a:ext cx="1420818" cy="1951766"/>
            </a:xfrm>
            <a:prstGeom prst="rect">
              <a:avLst/>
            </a:prstGeom>
          </p:spPr>
          <p:txBody>
            <a:bodyPr lIns="0" tIns="0" rIns="0" bIns="0" anchor="t" anchorCtr="0"/>
            <a:lstStyle/>
            <a:p>
              <a:pPr algn="just">
                <a:lnSpc>
                  <a:spcPct val="130000"/>
                </a:lnSpc>
              </a:pPr>
              <a:r>
                <a:rPr lang="en-US" altLang="zh-CN" sz="1200" dirty="0">
                  <a:sym typeface="+mn-ea"/>
                </a:rPr>
                <a:t>       </a:t>
              </a:r>
              <a:r>
                <a:rPr lang="zh-CN" altLang="zh-CN" sz="1200" dirty="0">
                  <a:sym typeface="+mn-ea"/>
                </a:rPr>
                <a:t>按照《借款合同》约定，贷款毕业生如未按借款合同约定还款，连续拖欠超过半年且不与学</a:t>
              </a:r>
              <a:r>
                <a:rPr lang="zh-CN" altLang="en-US" sz="1200" dirty="0">
                  <a:sym typeface="+mn-ea"/>
                </a:rPr>
                <a:t>校</a:t>
              </a:r>
              <a:r>
                <a:rPr lang="zh-CN" altLang="zh-CN" sz="1200" dirty="0">
                  <a:sym typeface="+mn-ea"/>
                </a:rPr>
                <a:t>主动联系办理有关手续的，有关行政管理部门和银行将有权在不通知学生的情况下在新闻媒体和网络等信息渠道上公布其姓名、居民身份证号码、毕业学校及具体违约行为等信息，并提供给国家助学贷款管理中心等相关机构。</a:t>
              </a:r>
              <a:endParaRPr lang="zh-CN" altLang="zh-CN" sz="1200" dirty="0">
                <a:solidFill>
                  <a:sysClr val="windowText" lastClr="000000">
                    <a:lumMod val="75000"/>
                    <a:lumOff val="25000"/>
                  </a:sysClr>
                </a:solidFill>
                <a:sym typeface="+mn-ea"/>
              </a:endParaRPr>
            </a:p>
          </p:txBody>
        </p:sp>
        <p:sp>
          <p:nvSpPr>
            <p:cNvPr id="38" name="任意多边形 37"/>
            <p:cNvSpPr/>
            <p:nvPr>
              <p:custDataLst>
                <p:tags r:id="rId11"/>
              </p:custDataLst>
            </p:nvPr>
          </p:nvSpPr>
          <p:spPr>
            <a:xfrm>
              <a:off x="1282983" y="1538799"/>
              <a:ext cx="932260" cy="932257"/>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lstStyle/>
            <a:p>
              <a:pPr algn="ctr">
                <a:buClrTx/>
                <a:buSzTx/>
                <a:buFontTx/>
              </a:pPr>
              <a:r>
                <a:rPr lang="en-US" altLang="zh-CN" sz="3200" b="1">
                  <a:solidFill>
                    <a:srgbClr val="0F6FC6">
                      <a:lumMod val="75000"/>
                    </a:srgbClr>
                  </a:solidFill>
                  <a:latin typeface="Calibri Light" panose="020F0302020204030204" charset="0"/>
                  <a:cs typeface="+mn-ea"/>
                  <a:sym typeface="Arial" panose="020B0604020202020204" pitchFamily="34" charset="0"/>
                </a:rPr>
                <a:t>4</a:t>
              </a:r>
            </a:p>
          </p:txBody>
        </p:sp>
      </p:grpSp>
      <p:grpSp>
        <p:nvGrpSpPr>
          <p:cNvPr id="39" name="组合 38"/>
          <p:cNvGrpSpPr/>
          <p:nvPr>
            <p:custDataLst>
              <p:tags r:id="rId6"/>
            </p:custDataLst>
          </p:nvPr>
        </p:nvGrpSpPr>
        <p:grpSpPr>
          <a:xfrm>
            <a:off x="8914513" y="2114992"/>
            <a:ext cx="1833757" cy="4220251"/>
            <a:chOff x="1038704" y="1538799"/>
            <a:chExt cx="1420818" cy="3269904"/>
          </a:xfrm>
        </p:grpSpPr>
        <p:sp>
          <p:nvSpPr>
            <p:cNvPr id="40" name="矩形 39"/>
            <p:cNvSpPr/>
            <p:nvPr>
              <p:custDataLst>
                <p:tags r:id="rId8"/>
              </p:custDataLst>
            </p:nvPr>
          </p:nvSpPr>
          <p:spPr>
            <a:xfrm>
              <a:off x="1038704" y="2856937"/>
              <a:ext cx="1420818" cy="1951766"/>
            </a:xfrm>
            <a:prstGeom prst="rect">
              <a:avLst/>
            </a:prstGeom>
          </p:spPr>
          <p:txBody>
            <a:bodyPr lIns="0" tIns="0" rIns="0" bIns="0" anchor="t" anchorCtr="0">
              <a:normAutofit/>
            </a:bodyPr>
            <a:lstStyle/>
            <a:p>
              <a:pPr algn="ctr">
                <a:lnSpc>
                  <a:spcPct val="130000"/>
                </a:lnSpc>
              </a:pPr>
              <a:endParaRPr lang="da-DK" altLang="zh-CN" sz="2000">
                <a:solidFill>
                  <a:sysClr val="windowText" lastClr="000000">
                    <a:lumMod val="75000"/>
                    <a:lumOff val="25000"/>
                  </a:sysClr>
                </a:solidFill>
                <a:sym typeface="Arial" panose="020B0604020202020204" pitchFamily="34" charset="0"/>
              </a:endParaRPr>
            </a:p>
          </p:txBody>
        </p:sp>
        <p:sp>
          <p:nvSpPr>
            <p:cNvPr id="41" name="任意多边形 40"/>
            <p:cNvSpPr/>
            <p:nvPr>
              <p:custDataLst>
                <p:tags r:id="rId9"/>
              </p:custDataLst>
            </p:nvPr>
          </p:nvSpPr>
          <p:spPr>
            <a:xfrm>
              <a:off x="1282983" y="1538799"/>
              <a:ext cx="932260" cy="932257"/>
            </a:xfrm>
            <a:custGeom>
              <a:avLst/>
              <a:gdLst>
                <a:gd name="connsiteX0" fmla="*/ 588643 w 939563"/>
                <a:gd name="connsiteY0" fmla="*/ 0 h 939562"/>
                <a:gd name="connsiteX1" fmla="*/ 696512 w 939563"/>
                <a:gd name="connsiteY1" fmla="*/ 64072 h 939562"/>
                <a:gd name="connsiteX2" fmla="*/ 807609 w 939563"/>
                <a:gd name="connsiteY2" fmla="*/ 122369 h 939562"/>
                <a:gd name="connsiteX3" fmla="*/ 868990 w 939563"/>
                <a:gd name="connsiteY3" fmla="*/ 231791 h 939562"/>
                <a:gd name="connsiteX4" fmla="*/ 936054 w 939563"/>
                <a:gd name="connsiteY4" fmla="*/ 337826 h 939562"/>
                <a:gd name="connsiteX5" fmla="*/ 934501 w 939563"/>
                <a:gd name="connsiteY5" fmla="*/ 463280 h 939562"/>
                <a:gd name="connsiteX6" fmla="*/ 939563 w 939563"/>
                <a:gd name="connsiteY6" fmla="*/ 588642 h 939562"/>
                <a:gd name="connsiteX7" fmla="*/ 875491 w 939563"/>
                <a:gd name="connsiteY7" fmla="*/ 696511 h 939562"/>
                <a:gd name="connsiteX8" fmla="*/ 817194 w 939563"/>
                <a:gd name="connsiteY8" fmla="*/ 807608 h 939562"/>
                <a:gd name="connsiteX9" fmla="*/ 707771 w 939563"/>
                <a:gd name="connsiteY9" fmla="*/ 868989 h 939562"/>
                <a:gd name="connsiteX10" fmla="*/ 601736 w 939563"/>
                <a:gd name="connsiteY10" fmla="*/ 936053 h 939562"/>
                <a:gd name="connsiteX11" fmla="*/ 476282 w 939563"/>
                <a:gd name="connsiteY11" fmla="*/ 934500 h 939562"/>
                <a:gd name="connsiteX12" fmla="*/ 350921 w 939563"/>
                <a:gd name="connsiteY12" fmla="*/ 939562 h 939562"/>
                <a:gd name="connsiteX13" fmla="*/ 243051 w 939563"/>
                <a:gd name="connsiteY13" fmla="*/ 875490 h 939562"/>
                <a:gd name="connsiteX14" fmla="*/ 131954 w 939563"/>
                <a:gd name="connsiteY14" fmla="*/ 817193 h 939562"/>
                <a:gd name="connsiteX15" fmla="*/ 70573 w 939563"/>
                <a:gd name="connsiteY15" fmla="*/ 707770 h 939562"/>
                <a:gd name="connsiteX16" fmla="*/ 3509 w 939563"/>
                <a:gd name="connsiteY16" fmla="*/ 601735 h 939562"/>
                <a:gd name="connsiteX17" fmla="*/ 5062 w 939563"/>
                <a:gd name="connsiteY17" fmla="*/ 476281 h 939562"/>
                <a:gd name="connsiteX18" fmla="*/ 0 w 939563"/>
                <a:gd name="connsiteY18" fmla="*/ 350920 h 939562"/>
                <a:gd name="connsiteX19" fmla="*/ 64072 w 939563"/>
                <a:gd name="connsiteY19" fmla="*/ 243050 h 939562"/>
                <a:gd name="connsiteX20" fmla="*/ 122370 w 939563"/>
                <a:gd name="connsiteY20" fmla="*/ 131953 h 939562"/>
                <a:gd name="connsiteX21" fmla="*/ 231792 w 939563"/>
                <a:gd name="connsiteY21" fmla="*/ 70572 h 939562"/>
                <a:gd name="connsiteX22" fmla="*/ 337827 w 939563"/>
                <a:gd name="connsiteY22" fmla="*/ 3508 h 939562"/>
                <a:gd name="connsiteX23" fmla="*/ 463281 w 939563"/>
                <a:gd name="connsiteY23" fmla="*/ 5061 h 9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9563" h="939562">
                  <a:moveTo>
                    <a:pt x="588643" y="0"/>
                  </a:moveTo>
                  <a:lnTo>
                    <a:pt x="696512" y="64072"/>
                  </a:lnTo>
                  <a:lnTo>
                    <a:pt x="807609" y="122369"/>
                  </a:lnTo>
                  <a:lnTo>
                    <a:pt x="868990" y="231791"/>
                  </a:lnTo>
                  <a:lnTo>
                    <a:pt x="936054" y="337826"/>
                  </a:lnTo>
                  <a:lnTo>
                    <a:pt x="934501" y="463280"/>
                  </a:lnTo>
                  <a:lnTo>
                    <a:pt x="939563" y="588642"/>
                  </a:lnTo>
                  <a:lnTo>
                    <a:pt x="875491" y="696511"/>
                  </a:lnTo>
                  <a:lnTo>
                    <a:pt x="817194" y="807608"/>
                  </a:lnTo>
                  <a:lnTo>
                    <a:pt x="707771" y="868989"/>
                  </a:lnTo>
                  <a:lnTo>
                    <a:pt x="601736" y="936053"/>
                  </a:lnTo>
                  <a:lnTo>
                    <a:pt x="476282" y="934500"/>
                  </a:lnTo>
                  <a:lnTo>
                    <a:pt x="350921" y="939562"/>
                  </a:lnTo>
                  <a:lnTo>
                    <a:pt x="243051" y="875490"/>
                  </a:lnTo>
                  <a:lnTo>
                    <a:pt x="131954" y="817193"/>
                  </a:lnTo>
                  <a:lnTo>
                    <a:pt x="70573" y="707770"/>
                  </a:lnTo>
                  <a:lnTo>
                    <a:pt x="3509" y="601735"/>
                  </a:lnTo>
                  <a:lnTo>
                    <a:pt x="5062" y="476281"/>
                  </a:lnTo>
                  <a:lnTo>
                    <a:pt x="0" y="350920"/>
                  </a:lnTo>
                  <a:lnTo>
                    <a:pt x="64072" y="243050"/>
                  </a:lnTo>
                  <a:lnTo>
                    <a:pt x="122370" y="131953"/>
                  </a:lnTo>
                  <a:lnTo>
                    <a:pt x="231792" y="70572"/>
                  </a:lnTo>
                  <a:lnTo>
                    <a:pt x="337827" y="3508"/>
                  </a:lnTo>
                  <a:lnTo>
                    <a:pt x="463281" y="5061"/>
                  </a:lnTo>
                  <a:close/>
                </a:path>
              </a:pathLst>
            </a:custGeom>
            <a:solidFill>
              <a:srgbClr val="FFFFFF"/>
            </a:solidFill>
            <a:ln w="38100">
              <a:solidFill>
                <a:srgbClr val="0F6FC6"/>
              </a:solidFill>
            </a:ln>
            <a:effectLst/>
          </p:spPr>
          <p:style>
            <a:lnRef idx="2">
              <a:srgbClr val="0F6FC6">
                <a:shade val="50000"/>
              </a:srgbClr>
            </a:lnRef>
            <a:fillRef idx="1">
              <a:srgbClr val="0F6FC6"/>
            </a:fillRef>
            <a:effectRef idx="0">
              <a:srgbClr val="0F6FC6"/>
            </a:effectRef>
            <a:fontRef idx="minor">
              <a:sysClr val="window" lastClr="FFFFFF"/>
            </a:fontRef>
          </p:style>
          <p:txBody>
            <a:bodyPr lIns="0" tIns="0" rIns="0" bIns="0" rtlCol="0" anchor="ctr">
              <a:normAutofit/>
            </a:bodyPr>
            <a:lstStyle/>
            <a:p>
              <a:pPr algn="ctr"/>
              <a:r>
                <a:rPr lang="en-US" altLang="zh-CN" sz="3200" b="1">
                  <a:solidFill>
                    <a:srgbClr val="0F6FC6">
                      <a:lumMod val="75000"/>
                    </a:srgbClr>
                  </a:solidFill>
                  <a:latin typeface="Calibri Light" panose="020F0302020204030204" charset="0"/>
                  <a:ea typeface="+mn-ea"/>
                  <a:cs typeface="+mn-ea"/>
                  <a:sym typeface="Arial" panose="020B0604020202020204" pitchFamily="34" charset="0"/>
                </a:rPr>
                <a:t>5</a:t>
              </a:r>
            </a:p>
          </p:txBody>
        </p:sp>
      </p:grpSp>
      <p:sp>
        <p:nvSpPr>
          <p:cNvPr id="10" name="矩形 9"/>
          <p:cNvSpPr/>
          <p:nvPr>
            <p:custDataLst>
              <p:tags r:id="rId7"/>
            </p:custDataLst>
          </p:nvPr>
        </p:nvSpPr>
        <p:spPr>
          <a:xfrm>
            <a:off x="8914498" y="3592072"/>
            <a:ext cx="1833757" cy="2519016"/>
          </a:xfrm>
          <a:prstGeom prst="rect">
            <a:avLst/>
          </a:prstGeom>
        </p:spPr>
        <p:txBody>
          <a:bodyPr lIns="0" tIns="0" rIns="0" bIns="0" anchor="t" anchorCtr="0">
            <a:normAutofit fontScale="67500" lnSpcReduction="20000"/>
          </a:bodyPr>
          <a:lstStyle/>
          <a:p>
            <a:pPr marL="0" indent="0">
              <a:lnSpc>
                <a:spcPct val="150000"/>
              </a:lnSpc>
              <a:buNone/>
            </a:pPr>
            <a:r>
              <a:rPr lang="en-US" altLang="zh-CN" sz="2000" dirty="0">
                <a:sym typeface="+mn-ea"/>
              </a:rPr>
              <a:t>       </a:t>
            </a:r>
            <a:r>
              <a:rPr lang="zh-CN" altLang="zh-CN" sz="2000" dirty="0">
                <a:sym typeface="+mn-ea"/>
              </a:rPr>
              <a:t>国家开发银行会通过向法院起诉等法律途径要求违约人承担相关法律责任。因借款学生违约致使经办银行采取诉讼方式实现债权的，借款学生应承担诉讼及其他实现债权的费用。</a:t>
            </a:r>
            <a:endParaRPr lang="da-DK" altLang="zh-CN" sz="2000">
              <a:solidFill>
                <a:sysClr val="windowText" lastClr="000000">
                  <a:lumMod val="75000"/>
                  <a:lumOff val="25000"/>
                </a:sysClr>
              </a:solidFill>
              <a:sym typeface="Arial" panose="020B0604020202020204" pitchFamily="34" charset="0"/>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0"/>
          </p:nvPr>
        </p:nvSpPr>
        <p:spPr>
          <a:xfrm>
            <a:off x="3163570" y="1318260"/>
            <a:ext cx="7802245" cy="1881505"/>
          </a:xfrm>
        </p:spPr>
        <p:txBody>
          <a:bodyPr wrap="square"/>
          <a:lstStyle/>
          <a:p>
            <a:pPr algn="ctr"/>
            <a:r>
              <a:rPr sz="6000">
                <a:latin typeface="+mn-ea"/>
                <a:cs typeface="+mn-ea"/>
                <a:sym typeface="+mn-ea"/>
              </a:rPr>
              <a:t>“学生在线服务系统”</a:t>
            </a:r>
            <a:endParaRPr sz="6000" b="1">
              <a:latin typeface="+mn-ea"/>
              <a:cs typeface="+mn-ea"/>
            </a:endParaRPr>
          </a:p>
          <a:p>
            <a:pPr algn="ctr"/>
            <a:r>
              <a:rPr sz="6000">
                <a:latin typeface="+mn-ea"/>
                <a:cs typeface="+mn-ea"/>
                <a:sym typeface="+mn-ea"/>
              </a:rPr>
              <a:t>的功能介绍</a:t>
            </a:r>
            <a:endParaRPr lang="zh-CN" altLang="en-US" sz="6000">
              <a:latin typeface="+mn-ea"/>
              <a:cs typeface="+mn-ea"/>
            </a:endParaRP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1" name="文本占位符 17"/>
          <p:cNvSpPr>
            <a:spLocks noGrp="1"/>
          </p:cNvSpPr>
          <p:nvPr>
            <p:ph type="body" sz="quarter" idx="12"/>
          </p:nvPr>
        </p:nvSpPr>
        <p:spPr>
          <a:xfrm>
            <a:off x="1388110" y="1363980"/>
            <a:ext cx="975360" cy="755650"/>
          </a:xfrm>
          <a:prstGeom prst="rect">
            <a:avLst/>
          </a:prstGeom>
        </p:spPr>
        <p:txBody>
          <a:bodyPr wrap="square"/>
          <a:lstStyle/>
          <a:p>
            <a:r>
              <a:rPr lang="en-US" altLang="zh-CN" sz="4800" b="1" dirty="0"/>
              <a:t>04</a:t>
            </a:r>
            <a:endParaRPr lang="zh-CN" altLang="en-US" sz="4800" b="1" dirty="0"/>
          </a:p>
        </p:txBody>
      </p:sp>
      <p:sp>
        <p:nvSpPr>
          <p:cNvPr id="2" name="文本框 1"/>
          <p:cNvSpPr txBox="1"/>
          <p:nvPr/>
        </p:nvSpPr>
        <p:spPr>
          <a:xfrm>
            <a:off x="3700145" y="3573145"/>
            <a:ext cx="4075430" cy="737235"/>
          </a:xfrm>
          <a:prstGeom prst="rect">
            <a:avLst/>
          </a:prstGeom>
          <a:noFill/>
        </p:spPr>
        <p:txBody>
          <a:bodyPr wrap="square" rtlCol="0">
            <a:spAutoFit/>
          </a:bodyPr>
          <a:lstStyle/>
          <a:p>
            <a:r>
              <a:rPr kumimoji="1" lang="zh-CN" altLang="zh-CN" sz="2400" dirty="0">
                <a:solidFill>
                  <a:srgbClr val="00B0F0"/>
                </a:solidFill>
                <a:cs typeface="Arial" panose="020B0604020202020204" pitchFamily="34" charset="0"/>
                <a:sym typeface="+mn-ea"/>
                <a:hlinkClick r:id="rId3"/>
              </a:rPr>
              <a:t>http</a:t>
            </a:r>
            <a:r>
              <a:rPr lang="en-US" altLang="zh-CN" sz="2400" u="sng" dirty="0">
                <a:solidFill>
                  <a:schemeClr val="accent6">
                    <a:lumMod val="75000"/>
                  </a:schemeClr>
                </a:solidFill>
                <a:latin typeface="Arial Unicode MS" panose="020B0604020202020204" charset="-122"/>
                <a:ea typeface="Arial Unicode MS" panose="020B0604020202020204" charset="-122"/>
                <a:sym typeface="+mn-ea"/>
                <a:hlinkClick r:id="rId3"/>
              </a:rPr>
              <a:t>://www.csls.cdb.com.cn/</a:t>
            </a:r>
            <a:endParaRPr lang="zh-CN" altLang="zh-CN" dirty="0">
              <a:solidFill>
                <a:schemeClr val="accent6">
                  <a:lumMod val="75000"/>
                </a:schemeClr>
              </a:solidFill>
            </a:endParaRP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25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10" name="TextBox 9"/>
          <p:cNvSpPr txBox="1"/>
          <p:nvPr/>
        </p:nvSpPr>
        <p:spPr>
          <a:xfrm>
            <a:off x="612140" y="2781935"/>
            <a:ext cx="5674360" cy="1244123"/>
          </a:xfrm>
          <a:prstGeom prst="rect">
            <a:avLst/>
          </a:prstGeom>
          <a:noFill/>
        </p:spPr>
        <p:txBody>
          <a:bodyPr wrap="square" lIns="0" tIns="0" rIns="0" bIns="0" rtlCol="0">
            <a:spAutoFit/>
          </a:bodyPr>
          <a:lstStyle/>
          <a:p>
            <a:pPr algn="just">
              <a:lnSpc>
                <a:spcPct val="150000"/>
              </a:lnSpc>
            </a:pPr>
            <a:r>
              <a:rPr lang="zh-CN" altLang="en-US" sz="1865" dirty="0">
                <a:solidFill>
                  <a:schemeClr val="tx1">
                    <a:lumMod val="50000"/>
                    <a:lumOff val="50000"/>
                  </a:schemeClr>
                </a:solidFill>
                <a:latin typeface="+mn-ea"/>
                <a:cs typeface="+mn-ea"/>
              </a:rPr>
              <a:t>        </a:t>
            </a:r>
            <a:r>
              <a:rPr lang="zh-CN" altLang="en-US" sz="1870" dirty="0"/>
              <a:t>登录</a:t>
            </a:r>
            <a:r>
              <a:rPr lang="zh-CN" altLang="zh-CN" sz="1870" dirty="0">
                <a:sym typeface="+mn-ea"/>
              </a:rPr>
              <a:t>“</a:t>
            </a:r>
            <a:r>
              <a:rPr lang="zh-CN" altLang="en-US" sz="1870" dirty="0">
                <a:sym typeface="+mn-ea"/>
              </a:rPr>
              <a:t>国家开发银行助学贷款信息网</a:t>
            </a:r>
            <a:r>
              <a:rPr lang="zh-CN" altLang="zh-CN" sz="1870" dirty="0">
                <a:sym typeface="+mn-ea"/>
              </a:rPr>
              <a:t>”</a:t>
            </a:r>
            <a:r>
              <a:rPr lang="en-US" altLang="zh-CN" sz="1870" dirty="0">
                <a:sym typeface="+mn-ea"/>
              </a:rPr>
              <a:t> </a:t>
            </a:r>
            <a:r>
              <a:rPr lang="en-US" altLang="zh-CN" dirty="0"/>
              <a:t>http://www.csls.cdb.com.cn</a:t>
            </a:r>
            <a:r>
              <a:rPr lang="zh-CN" altLang="zh-CN" sz="1870" dirty="0">
                <a:sym typeface="+mn-ea"/>
              </a:rPr>
              <a:t>，</a:t>
            </a:r>
            <a:r>
              <a:rPr lang="zh-CN" altLang="en-US" sz="1870" dirty="0">
                <a:sym typeface="+mn-ea"/>
              </a:rPr>
              <a:t>选择贷款类型</a:t>
            </a:r>
            <a:r>
              <a:rPr lang="zh-CN" altLang="zh-CN" sz="1870" dirty="0">
                <a:sym typeface="+mn-ea"/>
              </a:rPr>
              <a:t>，填写你的登录名、密码和验证码。</a:t>
            </a:r>
            <a:endParaRPr lang="zh-CN" altLang="en-US" sz="1870" dirty="0">
              <a:solidFill>
                <a:schemeClr val="tx1">
                  <a:lumMod val="50000"/>
                  <a:lumOff val="50000"/>
                </a:schemeClr>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718820"/>
            <a:ext cx="6005830" cy="534035"/>
          </a:xfrm>
        </p:spPr>
        <p:txBody>
          <a:bodyPr wrap="square"/>
          <a:lstStyle/>
          <a:p>
            <a:r>
              <a:rPr lang="en-US" altLang="zh-CN" dirty="0"/>
              <a:t>“</a:t>
            </a:r>
            <a:r>
              <a:rPr dirty="0"/>
              <a:t>学生在线系统</a:t>
            </a:r>
            <a:r>
              <a:rPr lang="en-US" altLang="zh-CN" dirty="0"/>
              <a:t>”</a:t>
            </a:r>
            <a:r>
              <a:rPr dirty="0"/>
              <a:t>的功能介绍</a:t>
            </a:r>
          </a:p>
        </p:txBody>
      </p:sp>
      <p:pic>
        <p:nvPicPr>
          <p:cNvPr id="38" name="图片 37" descr="1.png"/>
          <p:cNvPicPr>
            <a:picLocks noChangeAspect="1"/>
          </p:cNvPicPr>
          <p:nvPr/>
        </p:nvPicPr>
        <p:blipFill>
          <a:blip r:embed="rId3" cstate="print"/>
          <a:stretch>
            <a:fillRect/>
          </a:stretch>
        </p:blipFill>
        <p:spPr>
          <a:xfrm>
            <a:off x="6840855" y="568960"/>
            <a:ext cx="5253990" cy="6290945"/>
          </a:xfrm>
          <a:prstGeom prst="rect">
            <a:avLst/>
          </a:prstGeom>
        </p:spPr>
      </p:pic>
      <p:sp>
        <p:nvSpPr>
          <p:cNvPr id="6" name="Line 18"/>
          <p:cNvSpPr>
            <a:spLocks noChangeShapeType="1"/>
          </p:cNvSpPr>
          <p:nvPr/>
        </p:nvSpPr>
        <p:spPr bwMode="auto">
          <a:xfrm>
            <a:off x="7620" y="2503170"/>
            <a:ext cx="6624320" cy="635"/>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系统登录</a:t>
            </a:r>
            <a:endParaRPr lang="en-US" sz="2400" dirty="0"/>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rgbClr val="00B0F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一</a:t>
            </a:r>
          </a:p>
        </p:txBody>
      </p:sp>
      <p:sp>
        <p:nvSpPr>
          <p:cNvPr id="12" name="TextBox 9"/>
          <p:cNvSpPr txBox="1"/>
          <p:nvPr/>
        </p:nvSpPr>
        <p:spPr>
          <a:xfrm>
            <a:off x="594524" y="4178286"/>
            <a:ext cx="5674360" cy="1792286"/>
          </a:xfrm>
          <a:prstGeom prst="rect">
            <a:avLst/>
          </a:prstGeom>
          <a:noFill/>
        </p:spPr>
        <p:txBody>
          <a:bodyPr wrap="square" lIns="0" tIns="0" rIns="0" bIns="0" rtlCol="0">
            <a:spAutoFit/>
          </a:bodyPr>
          <a:lstStyle/>
          <a:p>
            <a:pPr algn="just">
              <a:lnSpc>
                <a:spcPct val="150000"/>
              </a:lnSpc>
            </a:pPr>
            <a:r>
              <a:rPr lang="en-US" altLang="zh-CN" sz="2000" dirty="0">
                <a:sym typeface="+mn-ea"/>
              </a:rPr>
              <a:t>     </a:t>
            </a:r>
            <a:r>
              <a:rPr lang="zh-CN" altLang="zh-CN" sz="2000" dirty="0">
                <a:sym typeface="+mn-ea"/>
              </a:rPr>
              <a:t>（1）使用身份证登录，操作如下：用户名为：身份证号，初始密码为：出生年月日8位数。如图1所示→点击“登录”，进入个人助学贷款信息管理首页。</a:t>
            </a:r>
            <a:endParaRPr lang="zh-CN" altLang="en-US" sz="1870" dirty="0">
              <a:solidFill>
                <a:schemeClr val="tx1">
                  <a:lumMod val="50000"/>
                  <a:lumOff val="50000"/>
                </a:schemeClr>
              </a:solidFill>
              <a:latin typeface="+mn-ea"/>
              <a:cs typeface="+mn-ea"/>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nodePh="1">
                                  <p:stCondLst>
                                    <p:cond delay="0"/>
                                  </p:stCondLst>
                                  <p:endCondLst>
                                    <p:cond evt="begin" delay="0">
                                      <p:tn val="9"/>
                                    </p:cond>
                                  </p:end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250" fill="hold"/>
                                        <p:tgtEl>
                                          <p:spTgt spid="73"/>
                                        </p:tgtEl>
                                        <p:attrNameLst>
                                          <p:attrName>ppt_x</p:attrName>
                                        </p:attrNameLst>
                                      </p:cBhvr>
                                      <p:tavLst>
                                        <p:tav tm="0">
                                          <p:val>
                                            <p:strVal val="#ppt_x"/>
                                          </p:val>
                                        </p:tav>
                                        <p:tav tm="100000">
                                          <p:val>
                                            <p:strVal val="#ppt_x"/>
                                          </p:val>
                                        </p:tav>
                                      </p:tavLst>
                                    </p:anim>
                                    <p:anim calcmode="lin" valueType="num">
                                      <p:cBhvr additive="base">
                                        <p:cTn id="12" dur="25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0"/>
                                        </p:tgtEl>
                                        <p:attrNameLst>
                                          <p:attrName>style.visibility</p:attrName>
                                        </p:attrNameLst>
                                      </p:cBhvr>
                                      <p:to>
                                        <p:strVal val="visible"/>
                                      </p:to>
                                    </p:set>
                                    <p:animEffect transition="in" filter="wipe(left)">
                                      <p:cBhvr>
                                        <p:cTn id="16" dur="100"/>
                                        <p:tgtEl>
                                          <p:spTgt spid="10"/>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10"/>
                                        </p:tgtEl>
                                      </p:cBhvr>
                                      <p:to x="80000" y="100000"/>
                                    </p:animScale>
                                    <p:anim by="(#ppt_w*0.10)" calcmode="lin" valueType="num">
                                      <p:cBhvr>
                                        <p:cTn id="19" dur="50" autoRev="1" fill="hold">
                                          <p:stCondLst>
                                            <p:cond delay="0"/>
                                          </p:stCondLst>
                                        </p:cTn>
                                        <p:tgtEl>
                                          <p:spTgt spid="10"/>
                                        </p:tgtEl>
                                        <p:attrNameLst>
                                          <p:attrName>ppt_x</p:attrName>
                                        </p:attrNameLst>
                                      </p:cBhvr>
                                    </p:anim>
                                    <p:anim by="(-#ppt_w*0.10)" calcmode="lin" valueType="num">
                                      <p:cBhvr>
                                        <p:cTn id="20" dur="50" autoRev="1" fill="hold">
                                          <p:stCondLst>
                                            <p:cond delay="0"/>
                                          </p:stCondLst>
                                        </p:cTn>
                                        <p:tgtEl>
                                          <p:spTgt spid="10"/>
                                        </p:tgtEl>
                                        <p:attrNameLst>
                                          <p:attrName>ppt_y</p:attrName>
                                        </p:attrNameLst>
                                      </p:cBhvr>
                                    </p:anim>
                                    <p:animRot by="-480000">
                                      <p:cBhvr>
                                        <p:cTn id="21" dur="50" autoRev="1" fill="hold">
                                          <p:stCondLst>
                                            <p:cond delay="0"/>
                                          </p:stCondLst>
                                        </p:cTn>
                                        <p:tgtEl>
                                          <p:spTgt spid="10"/>
                                        </p:tgtEl>
                                        <p:attrNameLst>
                                          <p:attrName>r</p:attrName>
                                        </p:attrNameLst>
                                      </p:cBhvr>
                                    </p:animRot>
                                  </p:childTnLst>
                                </p:cTn>
                              </p:par>
                            </p:childTnLst>
                          </p:cTn>
                        </p:par>
                        <p:par>
                          <p:cTn id="22" fill="hold">
                            <p:stCondLst>
                              <p:cond delay="28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250"/>
                                        <p:tgtEl>
                                          <p:spTgt spid="7"/>
                                        </p:tgtEl>
                                      </p:cBhvr>
                                    </p:animEffect>
                                  </p:childTnLst>
                                </p:cTn>
                              </p:par>
                            </p:childTnLst>
                          </p:cTn>
                        </p:par>
                        <p:par>
                          <p:cTn id="26" fill="hold">
                            <p:stCondLst>
                              <p:cond delay="405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2"/>
                                        </p:tgtEl>
                                        <p:attrNameLst>
                                          <p:attrName>style.visibility</p:attrName>
                                        </p:attrNameLst>
                                      </p:cBhvr>
                                      <p:to>
                                        <p:strVal val="visible"/>
                                      </p:to>
                                    </p:set>
                                    <p:animEffect transition="in" filter="wipe(left)">
                                      <p:cBhvr>
                                        <p:cTn id="29" dur="100"/>
                                        <p:tgtEl>
                                          <p:spTgt spid="12"/>
                                        </p:tgtEl>
                                      </p:cBhvr>
                                    </p:animEffect>
                                  </p:childTnLst>
                                </p:cTn>
                              </p:par>
                            </p:childTnLst>
                          </p:cTn>
                        </p:par>
                        <p:par>
                          <p:cTn id="30" fill="hold">
                            <p:stCondLst>
                              <p:cond delay="6190"/>
                            </p:stCondLst>
                            <p:childTnLst>
                              <p:par>
                                <p:cTn id="31" presetID="36" presetClass="emph" presetSubtype="0" fill="hold" grpId="1" nodeType="afterEffect">
                                  <p:stCondLst>
                                    <p:cond delay="0"/>
                                  </p:stCondLst>
                                  <p:iterate type="lt">
                                    <p:tmPct val="30000"/>
                                  </p:iterate>
                                  <p:childTnLst>
                                    <p:animScale>
                                      <p:cBhvr>
                                        <p:cTn id="32" dur="50" autoRev="1" fill="hold">
                                          <p:stCondLst>
                                            <p:cond delay="0"/>
                                          </p:stCondLst>
                                        </p:cTn>
                                        <p:tgtEl>
                                          <p:spTgt spid="12"/>
                                        </p:tgtEl>
                                      </p:cBhvr>
                                      <p:to x="80000" y="100000"/>
                                    </p:animScale>
                                    <p:anim by="(#ppt_w*0.10)" calcmode="lin" valueType="num">
                                      <p:cBhvr>
                                        <p:cTn id="33" dur="50" autoRev="1" fill="hold">
                                          <p:stCondLst>
                                            <p:cond delay="0"/>
                                          </p:stCondLst>
                                        </p:cTn>
                                        <p:tgtEl>
                                          <p:spTgt spid="12"/>
                                        </p:tgtEl>
                                        <p:attrNameLst>
                                          <p:attrName>ppt_x</p:attrName>
                                        </p:attrNameLst>
                                      </p:cBhvr>
                                    </p:anim>
                                    <p:anim by="(-#ppt_w*0.10)" calcmode="lin" valueType="num">
                                      <p:cBhvr>
                                        <p:cTn id="34" dur="50" autoRev="1" fill="hold">
                                          <p:stCondLst>
                                            <p:cond delay="0"/>
                                          </p:stCondLst>
                                        </p:cTn>
                                        <p:tgtEl>
                                          <p:spTgt spid="12"/>
                                        </p:tgtEl>
                                        <p:attrNameLst>
                                          <p:attrName>ppt_y</p:attrName>
                                        </p:attrNameLst>
                                      </p:cBhvr>
                                    </p:anim>
                                    <p:animRot by="-480000">
                                      <p:cBhvr>
                                        <p:cTn id="35" dur="50" autoRev="1" fill="hold">
                                          <p:stCondLst>
                                            <p:cond delay="0"/>
                                          </p:stCondLst>
                                        </p:cTn>
                                        <p:tgtEl>
                                          <p:spTgt spid="12"/>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10" grpId="0"/>
      <p:bldP spid="10" grpId="1"/>
      <p:bldP spid="7" grpId="0"/>
      <p:bldP spid="8" grpId="0"/>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10" name="TextBox 9"/>
          <p:cNvSpPr txBox="1"/>
          <p:nvPr/>
        </p:nvSpPr>
        <p:spPr>
          <a:xfrm>
            <a:off x="158115" y="2793365"/>
            <a:ext cx="4150995" cy="3893820"/>
          </a:xfrm>
          <a:prstGeom prst="rect">
            <a:avLst/>
          </a:prstGeom>
          <a:noFill/>
        </p:spPr>
        <p:txBody>
          <a:bodyPr wrap="square" lIns="0" tIns="0" rIns="0" bIns="0" rtlCol="0">
            <a:spAutoFit/>
          </a:bodyPr>
          <a:lstStyle/>
          <a:p>
            <a:pPr algn="just">
              <a:lnSpc>
                <a:spcPct val="150000"/>
              </a:lnSpc>
            </a:pPr>
            <a:r>
              <a:rPr lang="zh-CN" altLang="en-US" sz="1865" dirty="0">
                <a:solidFill>
                  <a:schemeClr val="tx1">
                    <a:lumMod val="50000"/>
                    <a:lumOff val="50000"/>
                  </a:schemeClr>
                </a:solidFill>
                <a:latin typeface="+mn-ea"/>
                <a:cs typeface="+mn-ea"/>
              </a:rPr>
              <a:t>    </a:t>
            </a:r>
            <a:r>
              <a:rPr lang="zh-CN" altLang="en-US" dirty="0">
                <a:solidFill>
                  <a:schemeClr val="tx1">
                    <a:lumMod val="50000"/>
                    <a:lumOff val="50000"/>
                  </a:schemeClr>
                </a:solidFill>
                <a:latin typeface="+mn-ea"/>
                <a:cs typeface="+mn-ea"/>
              </a:rPr>
              <a:t>  </a:t>
            </a:r>
            <a:r>
              <a:rPr lang="zh-CN" altLang="en-US" sz="1600" dirty="0">
                <a:solidFill>
                  <a:schemeClr val="tx1">
                    <a:lumMod val="50000"/>
                    <a:lumOff val="50000"/>
                  </a:schemeClr>
                </a:solidFill>
                <a:latin typeface="+mn-ea"/>
                <a:cs typeface="+mn-ea"/>
              </a:rPr>
              <a:t> </a:t>
            </a:r>
            <a:r>
              <a:rPr lang="zh-CN" altLang="zh-CN" sz="1500" dirty="0">
                <a:sym typeface="+mn-ea"/>
              </a:rPr>
              <a:t>（</a:t>
            </a:r>
            <a:r>
              <a:rPr lang="en-US" altLang="zh-CN" sz="1500" dirty="0">
                <a:sym typeface="+mn-ea"/>
              </a:rPr>
              <a:t>2</a:t>
            </a:r>
            <a:r>
              <a:rPr lang="zh-CN" altLang="zh-CN" sz="1500" dirty="0">
                <a:sym typeface="+mn-ea"/>
              </a:rPr>
              <a:t>）记得登录名忘记登录密码的情况下使用重置密码方式，操作如下：在学生在线系统页面，点击登录框下的“忘记密码</a:t>
            </a:r>
            <a:r>
              <a:rPr lang="en-US" altLang="zh-CN" sz="1500" dirty="0">
                <a:sym typeface="+mn-ea"/>
              </a:rPr>
              <a:t>”</a:t>
            </a:r>
            <a:r>
              <a:rPr lang="zh-CN" altLang="zh-CN" sz="1500" dirty="0">
                <a:sym typeface="+mn-ea"/>
              </a:rPr>
              <a:t>您就可以通过回答问题新设密码”，如图</a:t>
            </a:r>
            <a:r>
              <a:rPr lang="en-US" altLang="zh-CN" sz="1500" dirty="0">
                <a:sym typeface="+mn-ea"/>
              </a:rPr>
              <a:t>2</a:t>
            </a:r>
            <a:r>
              <a:rPr lang="zh-CN" altLang="zh-CN" sz="1500" dirty="0">
                <a:sym typeface="+mn-ea"/>
              </a:rPr>
              <a:t>红色的部分所示；进入“通过回答问题重新设置密码”页面，填写登录名，按照相关提示重置密码。成功重置密码后，再次通过（</a:t>
            </a:r>
            <a:r>
              <a:rPr lang="en-US" altLang="zh-CN" sz="1500" dirty="0">
                <a:sym typeface="+mn-ea"/>
              </a:rPr>
              <a:t>1</a:t>
            </a:r>
            <a:r>
              <a:rPr lang="zh-CN" altLang="zh-CN" sz="1500" dirty="0">
                <a:sym typeface="+mn-ea"/>
              </a:rPr>
              <a:t>）方式登录，进入个人助学贷款信息管理首页。</a:t>
            </a:r>
          </a:p>
          <a:p>
            <a:pPr algn="just">
              <a:lnSpc>
                <a:spcPct val="150000"/>
              </a:lnSpc>
            </a:pPr>
            <a:r>
              <a:rPr lang="zh-CN" altLang="en-US" sz="1500" dirty="0">
                <a:sym typeface="+mn-ea"/>
              </a:rPr>
              <a:t>       （</a:t>
            </a:r>
            <a:r>
              <a:rPr lang="en-US" altLang="zh-CN" sz="1500" dirty="0">
                <a:sym typeface="+mn-ea"/>
              </a:rPr>
              <a:t>3</a:t>
            </a:r>
            <a:r>
              <a:rPr lang="zh-CN" altLang="en-US" sz="1500" dirty="0">
                <a:sym typeface="+mn-ea"/>
              </a:rPr>
              <a:t>）以上方式使用过后，仍然无法登录系统的同学，可联系所在学院负责贷款工作的辅导员重置密码，重置密码为</a:t>
            </a:r>
            <a:r>
              <a:rPr lang="en-US" altLang="zh-CN" sz="1500" dirty="0">
                <a:sym typeface="+mn-ea"/>
              </a:rPr>
              <a:t>8</a:t>
            </a:r>
            <a:r>
              <a:rPr lang="zh-CN" altLang="en-US" sz="1500" dirty="0">
                <a:sym typeface="+mn-ea"/>
              </a:rPr>
              <a:t>位随机数。</a:t>
            </a:r>
            <a:endParaRPr lang="zh-CN" altLang="en-US" sz="1500" dirty="0">
              <a:solidFill>
                <a:schemeClr val="tx1">
                  <a:lumMod val="50000"/>
                  <a:lumOff val="50000"/>
                </a:schemeClr>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7410" y="718820"/>
            <a:ext cx="6005830" cy="534035"/>
          </a:xfrm>
        </p:spPr>
        <p:txBody>
          <a:bodyPr wrap="square"/>
          <a:lstStyle/>
          <a:p>
            <a:r>
              <a:rPr lang="en-US" altLang="zh-CN" dirty="0"/>
              <a:t>“</a:t>
            </a:r>
            <a:r>
              <a:rPr dirty="0"/>
              <a:t>学生在线系统</a:t>
            </a:r>
            <a:r>
              <a:rPr lang="en-US" altLang="zh-CN" dirty="0"/>
              <a:t>”</a:t>
            </a:r>
            <a:r>
              <a:rPr dirty="0"/>
              <a:t>的功能介绍</a:t>
            </a:r>
          </a:p>
        </p:txBody>
      </p:sp>
      <p:sp>
        <p:nvSpPr>
          <p:cNvPr id="6" name="Line 18"/>
          <p:cNvSpPr>
            <a:spLocks noChangeShapeType="1"/>
          </p:cNvSpPr>
          <p:nvPr/>
        </p:nvSpPr>
        <p:spPr bwMode="auto">
          <a:xfrm>
            <a:off x="7620" y="2506980"/>
            <a:ext cx="4301490"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系统登录</a:t>
            </a:r>
            <a:endParaRPr lang="en-US" sz="2400" dirty="0"/>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rgbClr val="00B0F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一</a:t>
            </a:r>
          </a:p>
        </p:txBody>
      </p:sp>
      <p:pic>
        <p:nvPicPr>
          <p:cNvPr id="13" name="图片 12" descr="2.png"/>
          <p:cNvPicPr>
            <a:picLocks noChangeAspect="1"/>
          </p:cNvPicPr>
          <p:nvPr/>
        </p:nvPicPr>
        <p:blipFill>
          <a:blip r:embed="rId3" cstate="print"/>
          <a:stretch>
            <a:fillRect/>
          </a:stretch>
        </p:blipFill>
        <p:spPr>
          <a:xfrm>
            <a:off x="4564380" y="1811655"/>
            <a:ext cx="7647940" cy="4875530"/>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75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0"/>
                                        </p:tgtEl>
                                        <p:attrNameLst>
                                          <p:attrName>style.visibility</p:attrName>
                                        </p:attrNameLst>
                                      </p:cBhvr>
                                      <p:to>
                                        <p:strVal val="visible"/>
                                      </p:to>
                                    </p:set>
                                    <p:animEffect transition="in" filter="wipe(left)">
                                      <p:cBhvr>
                                        <p:cTn id="16" dur="100"/>
                                        <p:tgtEl>
                                          <p:spTgt spid="10"/>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10"/>
                                        </p:tgtEl>
                                      </p:cBhvr>
                                      <p:to x="80000" y="100000"/>
                                    </p:animScale>
                                    <p:anim by="(#ppt_w*0.10)" calcmode="lin" valueType="num">
                                      <p:cBhvr>
                                        <p:cTn id="19" dur="50" autoRev="1" fill="hold">
                                          <p:stCondLst>
                                            <p:cond delay="0"/>
                                          </p:stCondLst>
                                        </p:cTn>
                                        <p:tgtEl>
                                          <p:spTgt spid="10"/>
                                        </p:tgtEl>
                                        <p:attrNameLst>
                                          <p:attrName>ppt_x</p:attrName>
                                        </p:attrNameLst>
                                      </p:cBhvr>
                                    </p:anim>
                                    <p:anim by="(-#ppt_w*0.10)" calcmode="lin" valueType="num">
                                      <p:cBhvr>
                                        <p:cTn id="20" dur="50" autoRev="1" fill="hold">
                                          <p:stCondLst>
                                            <p:cond delay="0"/>
                                          </p:stCondLst>
                                        </p:cTn>
                                        <p:tgtEl>
                                          <p:spTgt spid="10"/>
                                        </p:tgtEl>
                                        <p:attrNameLst>
                                          <p:attrName>ppt_y</p:attrName>
                                        </p:attrNameLst>
                                      </p:cBhvr>
                                    </p:anim>
                                    <p:animRot by="-480000">
                                      <p:cBhvr>
                                        <p:cTn id="21" dur="50" autoRev="1" fill="hold">
                                          <p:stCondLst>
                                            <p:cond delay="0"/>
                                          </p:stCondLst>
                                        </p:cTn>
                                        <p:tgtEl>
                                          <p:spTgt spid="10"/>
                                        </p:tgtEl>
                                        <p:attrNameLst>
                                          <p:attrName>r</p:attrName>
                                        </p:attrNameLst>
                                      </p:cBhvr>
                                    </p:animRot>
                                  </p:childTnLst>
                                </p:cTn>
                              </p:par>
                            </p:childTnLst>
                          </p:cTn>
                        </p:par>
                        <p:par>
                          <p:cTn id="22" fill="hold">
                            <p:stCondLst>
                              <p:cond delay="712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10" grpId="0"/>
      <p:bldP spid="10" grpId="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10" name="TextBox 9"/>
          <p:cNvSpPr txBox="1"/>
          <p:nvPr/>
        </p:nvSpPr>
        <p:spPr>
          <a:xfrm>
            <a:off x="161925" y="2684145"/>
            <a:ext cx="5550535" cy="3893820"/>
          </a:xfrm>
          <a:prstGeom prst="rect">
            <a:avLst/>
          </a:prstGeom>
          <a:noFill/>
        </p:spPr>
        <p:txBody>
          <a:bodyPr wrap="square" lIns="0" tIns="0" rIns="0" bIns="0" rtlCol="0">
            <a:spAutoFit/>
          </a:bodyPr>
          <a:lstStyle/>
          <a:p>
            <a:pPr>
              <a:lnSpc>
                <a:spcPct val="150000"/>
              </a:lnSpc>
            </a:pPr>
            <a:r>
              <a:rPr lang="zh-CN" altLang="en-US" sz="1865" dirty="0">
                <a:solidFill>
                  <a:schemeClr val="tx1">
                    <a:lumMod val="50000"/>
                    <a:lumOff val="50000"/>
                  </a:schemeClr>
                </a:solidFill>
                <a:latin typeface="+mn-ea"/>
                <a:cs typeface="+mn-ea"/>
              </a:rPr>
              <a:t> </a:t>
            </a:r>
            <a:r>
              <a:rPr lang="zh-CN" altLang="en-US" sz="1500" b="1" dirty="0">
                <a:sym typeface="+mn-ea"/>
              </a:rPr>
              <a:t>温馨提示：</a:t>
            </a:r>
            <a:endParaRPr lang="en-US" altLang="zh-CN" sz="1500" b="1" dirty="0"/>
          </a:p>
          <a:p>
            <a:pPr>
              <a:lnSpc>
                <a:spcPct val="150000"/>
              </a:lnSpc>
            </a:pPr>
            <a:r>
              <a:rPr lang="en-US" altLang="zh-CN" sz="1500" dirty="0">
                <a:sym typeface="+mn-ea"/>
              </a:rPr>
              <a:t>         </a:t>
            </a:r>
            <a:r>
              <a:rPr lang="zh-CN" altLang="zh-CN" sz="1500" dirty="0">
                <a:sym typeface="+mn-ea"/>
              </a:rPr>
              <a:t>①为安全起见，请贷款学生及时更改登录密码，修改密码流程：登录在线系统后，在系统页面左侧菜单栏，点击“登录信息变更”，打开登录信息修改页面，如</a:t>
            </a:r>
            <a:r>
              <a:rPr lang="zh-CN" altLang="en-US" sz="1500" dirty="0">
                <a:sym typeface="+mn-ea"/>
              </a:rPr>
              <a:t>右</a:t>
            </a:r>
            <a:r>
              <a:rPr lang="zh-CN" altLang="zh-CN" sz="1500" dirty="0">
                <a:sym typeface="+mn-ea"/>
              </a:rPr>
              <a:t>图所示→点击“修改密码”→输入“新密码”“确认密码”，在页面下方的【密码】处输入原密码，点击“保存”。</a:t>
            </a:r>
          </a:p>
          <a:p>
            <a:pPr>
              <a:lnSpc>
                <a:spcPct val="150000"/>
              </a:lnSpc>
            </a:pPr>
            <a:r>
              <a:rPr lang="zh-CN" altLang="en-US" sz="1500" dirty="0">
                <a:solidFill>
                  <a:schemeClr val="tx1">
                    <a:lumMod val="50000"/>
                    <a:lumOff val="50000"/>
                  </a:schemeClr>
                </a:solidFill>
                <a:latin typeface="+mn-ea"/>
                <a:cs typeface="+mn-ea"/>
              </a:rPr>
              <a:t>       </a:t>
            </a:r>
            <a:r>
              <a:rPr lang="en-US" altLang="zh-CN" sz="1500" dirty="0">
                <a:sym typeface="+mn-ea"/>
              </a:rPr>
              <a:t>  </a:t>
            </a:r>
            <a:r>
              <a:rPr lang="zh-CN" altLang="zh-CN" sz="1500" dirty="0">
                <a:sym typeface="+mn-ea"/>
              </a:rPr>
              <a:t>②如需修改登录名，具体流程如下：登录在线系统后，在系统页面左侧菜单栏，点击“登录信息”，打开登录信息修改页面，如图</a:t>
            </a:r>
            <a:r>
              <a:rPr lang="en-US" altLang="zh-CN" sz="1500" dirty="0">
                <a:sym typeface="+mn-ea"/>
              </a:rPr>
              <a:t>3</a:t>
            </a:r>
            <a:r>
              <a:rPr lang="zh-CN" altLang="zh-CN" sz="1500" dirty="0">
                <a:sym typeface="+mn-ea"/>
              </a:rPr>
              <a:t>所示→点击“修改登录名”，在【登录名】输入新的登录名，在页面下方的【密码】处输入密码，点击“保存”。</a:t>
            </a:r>
            <a:endParaRPr lang="zh-CN" altLang="zh-CN" sz="1500" dirty="0"/>
          </a:p>
          <a:p>
            <a:pPr>
              <a:lnSpc>
                <a:spcPct val="150000"/>
              </a:lnSpc>
            </a:pPr>
            <a:r>
              <a:rPr lang="zh-CN" altLang="zh-CN" sz="1500" b="1" dirty="0">
                <a:sym typeface="+mn-ea"/>
              </a:rPr>
              <a:t>注：登录名不能输入中文，英文、数字皆可。</a:t>
            </a:r>
            <a:endParaRPr lang="zh-CN" altLang="en-US" sz="1500" dirty="0">
              <a:solidFill>
                <a:schemeClr val="tx1">
                  <a:lumMod val="50000"/>
                  <a:lumOff val="50000"/>
                </a:schemeClr>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717550"/>
            <a:ext cx="6005830" cy="534035"/>
          </a:xfrm>
        </p:spPr>
        <p:txBody>
          <a:bodyPr wrap="square"/>
          <a:lstStyle/>
          <a:p>
            <a:r>
              <a:rPr lang="en-US" altLang="zh-CN" dirty="0"/>
              <a:t>“</a:t>
            </a:r>
            <a:r>
              <a:rPr dirty="0"/>
              <a:t>学生在线系统</a:t>
            </a:r>
            <a:r>
              <a:rPr lang="en-US" altLang="zh-CN" dirty="0"/>
              <a:t>”</a:t>
            </a:r>
            <a:r>
              <a:rPr dirty="0"/>
              <a:t>的功能介绍</a:t>
            </a:r>
          </a:p>
        </p:txBody>
      </p:sp>
      <p:sp>
        <p:nvSpPr>
          <p:cNvPr id="6" name="Line 18"/>
          <p:cNvSpPr>
            <a:spLocks noChangeShapeType="1"/>
          </p:cNvSpPr>
          <p:nvPr/>
        </p:nvSpPr>
        <p:spPr bwMode="auto">
          <a:xfrm>
            <a:off x="7620" y="2506980"/>
            <a:ext cx="5859145"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系统登录</a:t>
            </a:r>
            <a:endParaRPr lang="en-US" sz="2400" dirty="0"/>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rgbClr val="00B0F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一</a:t>
            </a:r>
          </a:p>
        </p:txBody>
      </p:sp>
      <p:pic>
        <p:nvPicPr>
          <p:cNvPr id="4" name="图片 3" descr="3.png"/>
          <p:cNvPicPr>
            <a:picLocks noChangeAspect="1"/>
          </p:cNvPicPr>
          <p:nvPr/>
        </p:nvPicPr>
        <p:blipFill>
          <a:blip r:embed="rId3" cstate="print"/>
          <a:stretch>
            <a:fillRect/>
          </a:stretch>
        </p:blipFill>
        <p:spPr>
          <a:xfrm>
            <a:off x="6115050" y="1764030"/>
            <a:ext cx="6072505" cy="5018405"/>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75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0"/>
                                        </p:tgtEl>
                                        <p:attrNameLst>
                                          <p:attrName>style.visibility</p:attrName>
                                        </p:attrNameLst>
                                      </p:cBhvr>
                                      <p:to>
                                        <p:strVal val="visible"/>
                                      </p:to>
                                    </p:set>
                                    <p:animEffect transition="in" filter="wipe(left)">
                                      <p:cBhvr>
                                        <p:cTn id="16" dur="100"/>
                                        <p:tgtEl>
                                          <p:spTgt spid="10"/>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10"/>
                                        </p:tgtEl>
                                      </p:cBhvr>
                                      <p:to x="80000" y="100000"/>
                                    </p:animScale>
                                    <p:anim by="(#ppt_w*0.10)" calcmode="lin" valueType="num">
                                      <p:cBhvr>
                                        <p:cTn id="19" dur="50" autoRev="1" fill="hold">
                                          <p:stCondLst>
                                            <p:cond delay="0"/>
                                          </p:stCondLst>
                                        </p:cTn>
                                        <p:tgtEl>
                                          <p:spTgt spid="10"/>
                                        </p:tgtEl>
                                        <p:attrNameLst>
                                          <p:attrName>ppt_x</p:attrName>
                                        </p:attrNameLst>
                                      </p:cBhvr>
                                    </p:anim>
                                    <p:anim by="(-#ppt_w*0.10)" calcmode="lin" valueType="num">
                                      <p:cBhvr>
                                        <p:cTn id="20" dur="50" autoRev="1" fill="hold">
                                          <p:stCondLst>
                                            <p:cond delay="0"/>
                                          </p:stCondLst>
                                        </p:cTn>
                                        <p:tgtEl>
                                          <p:spTgt spid="10"/>
                                        </p:tgtEl>
                                        <p:attrNameLst>
                                          <p:attrName>ppt_y</p:attrName>
                                        </p:attrNameLst>
                                      </p:cBhvr>
                                    </p:anim>
                                    <p:animRot by="-480000">
                                      <p:cBhvr>
                                        <p:cTn id="21" dur="50" autoRev="1" fill="hold">
                                          <p:stCondLst>
                                            <p:cond delay="0"/>
                                          </p:stCondLst>
                                        </p:cTn>
                                        <p:tgtEl>
                                          <p:spTgt spid="10"/>
                                        </p:tgtEl>
                                        <p:attrNameLst>
                                          <p:attrName>r</p:attrName>
                                        </p:attrNameLst>
                                      </p:cBhvr>
                                    </p:animRot>
                                  </p:childTnLst>
                                </p:cTn>
                              </p:par>
                            </p:childTnLst>
                          </p:cTn>
                        </p:par>
                        <p:par>
                          <p:cTn id="22" fill="hold">
                            <p:stCondLst>
                              <p:cond delay="847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10" grpId="0"/>
      <p:bldP spid="10" grpId="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678815"/>
            <a:ext cx="6005830" cy="534035"/>
          </a:xfrm>
        </p:spPr>
        <p:txBody>
          <a:bodyPr wrap="square"/>
          <a:lstStyle/>
          <a:p>
            <a:r>
              <a:rPr lang="en-US" altLang="zh-CN" dirty="0"/>
              <a:t>“</a:t>
            </a:r>
            <a:r>
              <a:rPr dirty="0"/>
              <a:t>学生在线系统</a:t>
            </a:r>
            <a:r>
              <a:rPr lang="en-US" altLang="zh-CN" dirty="0"/>
              <a:t>”</a:t>
            </a:r>
            <a:r>
              <a:rPr dirty="0"/>
              <a:t>的功能介绍</a:t>
            </a:r>
          </a:p>
        </p:txBody>
      </p:sp>
      <p:grpSp>
        <p:nvGrpSpPr>
          <p:cNvPr id="5" name="组合 4"/>
          <p:cNvGrpSpPr/>
          <p:nvPr/>
        </p:nvGrpSpPr>
        <p:grpSpPr>
          <a:xfrm>
            <a:off x="323215" y="1537335"/>
            <a:ext cx="4153535" cy="646430"/>
            <a:chOff x="509" y="2761"/>
            <a:chExt cx="6541" cy="1018"/>
          </a:xfrm>
        </p:grpSpPr>
        <p:sp>
          <p:nvSpPr>
            <p:cNvPr id="8" name="Rectangle 13"/>
            <p:cNvSpPr/>
            <p:nvPr/>
          </p:nvSpPr>
          <p:spPr>
            <a:xfrm>
              <a:off x="2894" y="2914"/>
              <a:ext cx="4156" cy="725"/>
            </a:xfrm>
            <a:prstGeom prst="rect">
              <a:avLst/>
            </a:prstGeom>
          </p:spPr>
          <p:txBody>
            <a:bodyPr wrap="square">
              <a:spAutoFit/>
            </a:bodyPr>
            <a:lstStyle/>
            <a:p>
              <a:r>
                <a:rPr lang="zh-CN" altLang="en-US" sz="2400" dirty="0"/>
                <a:t>提前还款申请</a:t>
              </a:r>
            </a:p>
          </p:txBody>
        </p:sp>
        <p:sp>
          <p:nvSpPr>
            <p:cNvPr id="11" name="任意多边形 83"/>
            <p:cNvSpPr/>
            <p:nvPr/>
          </p:nvSpPr>
          <p:spPr bwMode="auto">
            <a:xfrm rot="16200000">
              <a:off x="1061" y="2209"/>
              <a:ext cx="1018" cy="2122"/>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792" y="2914"/>
              <a:ext cx="1556" cy="746"/>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二</a:t>
              </a:r>
            </a:p>
          </p:txBody>
        </p:sp>
      </p:grpSp>
      <p:sp>
        <p:nvSpPr>
          <p:cNvPr id="1032" name="AutoShape 8"/>
          <p:cNvSpPr>
            <a:spLocks noChangeArrowheads="1"/>
          </p:cNvSpPr>
          <p:nvPr/>
        </p:nvSpPr>
        <p:spPr bwMode="auto">
          <a:xfrm>
            <a:off x="487680" y="4137660"/>
            <a:ext cx="4464050" cy="546100"/>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点击“提前还款申请”</a:t>
            </a:r>
            <a:r>
              <a:rPr kumimoji="0" lang="en-US" altLang="zh-CN" sz="1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申请”</a:t>
            </a:r>
            <a:r>
              <a:rPr kumimoji="0" lang="en-US" altLang="zh-CN" sz="1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选择要提前还款的合同（如需归还多个合同请进行多次操作）</a:t>
            </a:r>
            <a:endParaRPr kumimoji="0" 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40" name="AutoShape 5"/>
          <p:cNvCxnSpPr>
            <a:cxnSpLocks noChangeShapeType="1"/>
          </p:cNvCxnSpPr>
          <p:nvPr/>
        </p:nvCxnSpPr>
        <p:spPr bwMode="auto">
          <a:xfrm flipV="1">
            <a:off x="4944745" y="4424045"/>
            <a:ext cx="487045" cy="10795"/>
          </a:xfrm>
          <a:prstGeom prst="straightConnector1">
            <a:avLst/>
          </a:prstGeom>
          <a:noFill/>
          <a:ln w="9525">
            <a:solidFill>
              <a:srgbClr val="000000"/>
            </a:solidFill>
            <a:round/>
            <a:tailEnd type="triangle" w="med" len="med"/>
          </a:ln>
        </p:spPr>
      </p:cxnSp>
      <p:sp>
        <p:nvSpPr>
          <p:cNvPr id="1033" name="AutoShape 9"/>
          <p:cNvSpPr>
            <a:spLocks noChangeArrowheads="1"/>
          </p:cNvSpPr>
          <p:nvPr/>
        </p:nvSpPr>
        <p:spPr bwMode="auto">
          <a:xfrm>
            <a:off x="5481955" y="4119880"/>
            <a:ext cx="5603875" cy="571500"/>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上述步骤的</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应付合计</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，即为提前还款的本金和利息总合，学生应在当月</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20</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日前将相应的款项充值到指定的支付宝账号内</a:t>
            </a:r>
            <a:endParaRPr kumimoji="0" 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4" name="AutoShape 10"/>
          <p:cNvSpPr>
            <a:spLocks noChangeArrowheads="1"/>
          </p:cNvSpPr>
          <p:nvPr/>
        </p:nvSpPr>
        <p:spPr bwMode="auto">
          <a:xfrm>
            <a:off x="5547995" y="5004435"/>
            <a:ext cx="5557520" cy="572770"/>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每月</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15</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日</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23:59</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，国家开发银行网上审批并作结息处理，利息计算到当月</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20</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日。</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15</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日后提出的提前还款申请，结息日为次月</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20</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日，利息计算到次月</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20</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日。</a:t>
            </a:r>
            <a:endParaRPr kumimoji="0" lang="zh-CN"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5" name="AutoShape 11"/>
          <p:cNvSpPr>
            <a:spLocks noChangeArrowheads="1"/>
          </p:cNvSpPr>
          <p:nvPr/>
        </p:nvSpPr>
        <p:spPr bwMode="auto">
          <a:xfrm>
            <a:off x="474345" y="4982210"/>
            <a:ext cx="4487545" cy="573405"/>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当月</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15</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日</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-20</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日期间，利用支付宝“助学贷款还款”功能主动还款，或充值等支付宝公司于每月</a:t>
            </a: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21</a:t>
            </a: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日凌晨执行统一扣款程序。</a:t>
            </a:r>
            <a:endParaRPr kumimoji="0" 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6" name="AutoShape 12"/>
          <p:cNvSpPr>
            <a:spLocks noChangeArrowheads="1"/>
          </p:cNvSpPr>
          <p:nvPr/>
        </p:nvSpPr>
        <p:spPr bwMode="auto">
          <a:xfrm>
            <a:off x="524510" y="5946140"/>
            <a:ext cx="4455795" cy="498475"/>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lang="zh-CN" altLang="en-US" sz="1200" b="1" dirty="0">
                <a:latin typeface="Calibri" panose="020F0502020204030204" pitchFamily="34" charset="0"/>
                <a:ea typeface="宋体" panose="02010600030101010101" pitchFamily="2" charset="-122"/>
                <a:cs typeface="宋体" panose="02010600030101010101" pitchFamily="2" charset="-122"/>
              </a:rPr>
              <a:t>扣款后，省资助中心将相关数据导入系统，待银行确定还款后，学生即可通过在线系统查询个人提前还款情况（每月月底）</a:t>
            </a:r>
          </a:p>
        </p:txBody>
      </p:sp>
      <p:cxnSp>
        <p:nvCxnSpPr>
          <p:cNvPr id="42" name="AutoShape 3"/>
          <p:cNvCxnSpPr>
            <a:cxnSpLocks noChangeShapeType="1"/>
          </p:cNvCxnSpPr>
          <p:nvPr/>
        </p:nvCxnSpPr>
        <p:spPr bwMode="auto">
          <a:xfrm>
            <a:off x="2597150" y="5660390"/>
            <a:ext cx="0" cy="273050"/>
          </a:xfrm>
          <a:prstGeom prst="straightConnector1">
            <a:avLst/>
          </a:prstGeom>
          <a:noFill/>
          <a:ln w="9525">
            <a:solidFill>
              <a:srgbClr val="000000"/>
            </a:solidFill>
            <a:round/>
            <a:tailEnd type="triangle" w="med" len="med"/>
          </a:ln>
        </p:spPr>
      </p:cxnSp>
      <p:cxnSp>
        <p:nvCxnSpPr>
          <p:cNvPr id="43" name="AutoShape 5"/>
          <p:cNvCxnSpPr>
            <a:cxnSpLocks noChangeShapeType="1"/>
            <a:stCxn id="1036" idx="3"/>
          </p:cNvCxnSpPr>
          <p:nvPr/>
        </p:nvCxnSpPr>
        <p:spPr bwMode="auto">
          <a:xfrm flipV="1">
            <a:off x="4979670" y="5936615"/>
            <a:ext cx="590550" cy="259080"/>
          </a:xfrm>
          <a:prstGeom prst="straightConnector1">
            <a:avLst/>
          </a:prstGeom>
          <a:noFill/>
          <a:ln w="9525">
            <a:solidFill>
              <a:srgbClr val="000000"/>
            </a:solidFill>
            <a:round/>
            <a:tailEnd type="triangle" w="med" len="med"/>
          </a:ln>
        </p:spPr>
      </p:cxnSp>
      <p:sp>
        <p:nvSpPr>
          <p:cNvPr id="1037" name="AutoShape 13"/>
          <p:cNvSpPr>
            <a:spLocks noChangeArrowheads="1"/>
          </p:cNvSpPr>
          <p:nvPr/>
        </p:nvSpPr>
        <p:spPr bwMode="auto">
          <a:xfrm>
            <a:off x="5580380" y="5753735"/>
            <a:ext cx="5505450" cy="407670"/>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扣款成功，提前还贷过程完成</a:t>
            </a:r>
            <a:endParaRPr kumimoji="0" 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45" name="AutoShape 5"/>
          <p:cNvCxnSpPr>
            <a:cxnSpLocks noChangeShapeType="1"/>
            <a:stCxn id="1036" idx="3"/>
          </p:cNvCxnSpPr>
          <p:nvPr/>
        </p:nvCxnSpPr>
        <p:spPr bwMode="auto">
          <a:xfrm>
            <a:off x="4979670" y="6195695"/>
            <a:ext cx="605155" cy="346075"/>
          </a:xfrm>
          <a:prstGeom prst="straightConnector1">
            <a:avLst/>
          </a:prstGeom>
          <a:noFill/>
          <a:ln w="9525">
            <a:solidFill>
              <a:srgbClr val="000000"/>
            </a:solidFill>
            <a:round/>
            <a:tailEnd type="triangle" w="med" len="med"/>
          </a:ln>
        </p:spPr>
      </p:cxnSp>
      <p:sp>
        <p:nvSpPr>
          <p:cNvPr id="1038" name="AutoShape 14"/>
          <p:cNvSpPr>
            <a:spLocks noChangeArrowheads="1"/>
          </p:cNvSpPr>
          <p:nvPr/>
        </p:nvSpPr>
        <p:spPr bwMode="auto">
          <a:xfrm>
            <a:off x="5597525" y="6268085"/>
            <a:ext cx="5487670" cy="400050"/>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扣款不成功，如果需要提前还款，须下月重新申请。</a:t>
            </a:r>
            <a:endParaRPr kumimoji="0" 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56" name="直接箭头连接符 55"/>
          <p:cNvCxnSpPr/>
          <p:nvPr/>
        </p:nvCxnSpPr>
        <p:spPr>
          <a:xfrm flipH="1">
            <a:off x="4976495" y="5290820"/>
            <a:ext cx="557530" cy="20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 name="AutoShape 2"/>
          <p:cNvSpPr>
            <a:spLocks noChangeArrowheads="1"/>
          </p:cNvSpPr>
          <p:nvPr/>
        </p:nvSpPr>
        <p:spPr bwMode="auto">
          <a:xfrm>
            <a:off x="535305" y="2459355"/>
            <a:ext cx="7426960" cy="354330"/>
          </a:xfrm>
          <a:prstGeom prst="flowChartAlternateProcess">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每个月（</a:t>
            </a: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11</a:t>
            </a:r>
            <a:r>
              <a:rPr kumimoji="0" lang="zh-CN"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月除外）可进行一次提前还款，登陆学生在线服务系统（</a:t>
            </a: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http://www.csls.cdb.com.cn/</a:t>
            </a:r>
            <a:r>
              <a:rPr kumimoji="0" lang="zh-CN"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kumimoji="0" 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1027" name="AutoShape 3"/>
          <p:cNvCxnSpPr>
            <a:cxnSpLocks noChangeShapeType="1"/>
            <a:endCxn id="1028" idx="0"/>
          </p:cNvCxnSpPr>
          <p:nvPr/>
        </p:nvCxnSpPr>
        <p:spPr bwMode="auto">
          <a:xfrm flipH="1">
            <a:off x="1993900" y="2819400"/>
            <a:ext cx="3810" cy="417830"/>
          </a:xfrm>
          <a:prstGeom prst="straightConnector1">
            <a:avLst/>
          </a:prstGeom>
          <a:noFill/>
          <a:ln w="9525">
            <a:solidFill>
              <a:srgbClr val="000000"/>
            </a:solidFill>
            <a:round/>
            <a:tailEnd type="triangle" w="med" len="med"/>
          </a:ln>
        </p:spPr>
      </p:cxnSp>
      <p:sp>
        <p:nvSpPr>
          <p:cNvPr id="1028" name="Oval 4"/>
          <p:cNvSpPr>
            <a:spLocks noChangeArrowheads="1"/>
          </p:cNvSpPr>
          <p:nvPr/>
        </p:nvSpPr>
        <p:spPr bwMode="auto">
          <a:xfrm>
            <a:off x="883285" y="3237230"/>
            <a:ext cx="2221230" cy="476250"/>
          </a:xfrm>
          <a:prstGeom prst="ellipse">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忘记登陆密码？</a:t>
            </a:r>
            <a:endParaRPr kumimoji="0" 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0" name="AutoShape 6"/>
          <p:cNvSpPr>
            <a:spLocks noChangeArrowheads="1"/>
          </p:cNvSpPr>
          <p:nvPr/>
        </p:nvSpPr>
        <p:spPr bwMode="auto">
          <a:xfrm>
            <a:off x="4049395" y="3237230"/>
            <a:ext cx="1638300" cy="569595"/>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联系学院负责贷款辅导员进行密码重置</a:t>
            </a:r>
            <a:endParaRPr kumimoji="0" 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1" name="TextBox 60"/>
          <p:cNvSpPr txBox="1"/>
          <p:nvPr/>
        </p:nvSpPr>
        <p:spPr>
          <a:xfrm>
            <a:off x="3193415" y="3136900"/>
            <a:ext cx="829945" cy="365760"/>
          </a:xfrm>
          <a:prstGeom prst="rect">
            <a:avLst/>
          </a:prstGeom>
          <a:noFill/>
        </p:spPr>
        <p:txBody>
          <a:bodyPr wrap="square" rtlCol="0">
            <a:spAutoFit/>
          </a:bodyPr>
          <a:lstStyle/>
          <a:p>
            <a:r>
              <a:rPr lang="en-US" altLang="zh-CN" dirty="0"/>
              <a:t>YES</a:t>
            </a:r>
            <a:endParaRPr lang="zh-CN" altLang="en-US" dirty="0"/>
          </a:p>
        </p:txBody>
      </p:sp>
      <p:sp>
        <p:nvSpPr>
          <p:cNvPr id="62" name="TextBox 61"/>
          <p:cNvSpPr txBox="1"/>
          <p:nvPr/>
        </p:nvSpPr>
        <p:spPr>
          <a:xfrm>
            <a:off x="2068195" y="3783965"/>
            <a:ext cx="788035" cy="369570"/>
          </a:xfrm>
          <a:prstGeom prst="rect">
            <a:avLst/>
          </a:prstGeom>
          <a:noFill/>
        </p:spPr>
        <p:txBody>
          <a:bodyPr wrap="square" rtlCol="0">
            <a:spAutoFit/>
          </a:bodyPr>
          <a:lstStyle/>
          <a:p>
            <a:r>
              <a:rPr lang="en-US" altLang="zh-CN" dirty="0"/>
              <a:t>NO</a:t>
            </a:r>
            <a:endParaRPr lang="zh-CN" altLang="en-US" dirty="0"/>
          </a:p>
        </p:txBody>
      </p:sp>
      <p:sp>
        <p:nvSpPr>
          <p:cNvPr id="12" name="Rectangle 14"/>
          <p:cNvSpPr/>
          <p:nvPr/>
        </p:nvSpPr>
        <p:spPr>
          <a:xfrm>
            <a:off x="3810147" y="1537532"/>
            <a:ext cx="7950978" cy="787075"/>
          </a:xfrm>
          <a:prstGeom prst="rect">
            <a:avLst/>
          </a:prstGeom>
        </p:spPr>
        <p:txBody>
          <a:bodyPr wrap="square">
            <a:spAutoFit/>
          </a:bodyPr>
          <a:lstStyle/>
          <a:p>
            <a:pPr>
              <a:lnSpc>
                <a:spcPct val="150000"/>
              </a:lnSpc>
            </a:pPr>
            <a:r>
              <a:rPr lang="en-US" altLang="zh-CN" sz="1600" dirty="0"/>
              <a:t>        </a:t>
            </a:r>
            <a:r>
              <a:rPr lang="zh-CN" altLang="zh-CN" sz="1600" dirty="0"/>
              <a:t>根据国家开发银行的相关要求，从</a:t>
            </a:r>
            <a:r>
              <a:rPr lang="en-US" altLang="zh-CN" sz="1600" dirty="0"/>
              <a:t>2010</a:t>
            </a:r>
            <a:r>
              <a:rPr lang="zh-CN" altLang="zh-CN" sz="1600" dirty="0"/>
              <a:t>年</a:t>
            </a:r>
            <a:r>
              <a:rPr lang="en-US" altLang="zh-CN" sz="1600" dirty="0"/>
              <a:t>6</a:t>
            </a:r>
            <a:r>
              <a:rPr lang="zh-CN" altLang="zh-CN" sz="1600" dirty="0"/>
              <a:t>月份起，贷款学生提前一次性归还国开行助学贷款，都必须通过国家开发银行“学生在线服务系统”进行网上提前还款申请：</a:t>
            </a:r>
          </a:p>
        </p:txBody>
      </p:sp>
      <p:cxnSp>
        <p:nvCxnSpPr>
          <p:cNvPr id="14" name="AutoShape 5"/>
          <p:cNvCxnSpPr>
            <a:cxnSpLocks noChangeShapeType="1"/>
            <a:stCxn id="1028" idx="4"/>
          </p:cNvCxnSpPr>
          <p:nvPr/>
        </p:nvCxnSpPr>
        <p:spPr bwMode="auto">
          <a:xfrm>
            <a:off x="1993900" y="3713480"/>
            <a:ext cx="0" cy="406400"/>
          </a:xfrm>
          <a:prstGeom prst="straightConnector1">
            <a:avLst/>
          </a:prstGeom>
          <a:noFill/>
          <a:ln w="9525">
            <a:solidFill>
              <a:srgbClr val="000000"/>
            </a:solidFill>
            <a:round/>
            <a:tailEnd type="triangle" w="med" len="med"/>
          </a:ln>
        </p:spPr>
      </p:cxnSp>
      <p:cxnSp>
        <p:nvCxnSpPr>
          <p:cNvPr id="15" name="AutoShape 5"/>
          <p:cNvCxnSpPr>
            <a:cxnSpLocks noChangeShapeType="1"/>
          </p:cNvCxnSpPr>
          <p:nvPr/>
        </p:nvCxnSpPr>
        <p:spPr bwMode="auto">
          <a:xfrm>
            <a:off x="3104515" y="3513455"/>
            <a:ext cx="944880" cy="0"/>
          </a:xfrm>
          <a:prstGeom prst="straightConnector1">
            <a:avLst/>
          </a:prstGeom>
          <a:noFill/>
          <a:ln w="9525">
            <a:solidFill>
              <a:srgbClr val="000000"/>
            </a:solidFill>
            <a:round/>
            <a:tailEnd type="triangle" w="med" len="med"/>
          </a:ln>
        </p:spPr>
      </p:cxnSp>
      <p:cxnSp>
        <p:nvCxnSpPr>
          <p:cNvPr id="16" name="AutoShape 5"/>
          <p:cNvCxnSpPr>
            <a:cxnSpLocks noChangeShapeType="1"/>
            <a:stCxn id="1033" idx="2"/>
          </p:cNvCxnSpPr>
          <p:nvPr/>
        </p:nvCxnSpPr>
        <p:spPr bwMode="auto">
          <a:xfrm>
            <a:off x="8284210" y="4691380"/>
            <a:ext cx="0" cy="313055"/>
          </a:xfrm>
          <a:prstGeom prst="straightConnector1">
            <a:avLst/>
          </a:prstGeom>
          <a:noFill/>
          <a:ln w="9525">
            <a:solidFill>
              <a:srgbClr val="000000"/>
            </a:solidFill>
            <a:round/>
            <a:tailEnd type="triangle" w="med" len="med"/>
          </a:ln>
        </p:spPr>
      </p:cxn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75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0"/>
          </p:nvPr>
        </p:nvSpPr>
        <p:spPr/>
        <p:txBody>
          <a:bodyPr/>
          <a:lstStyle/>
          <a:p>
            <a:r>
              <a:rPr lang="zh-CN" altLang="en-US" dirty="0"/>
              <a:t>目录</a:t>
            </a:r>
          </a:p>
        </p:txBody>
      </p:sp>
      <p:sp>
        <p:nvSpPr>
          <p:cNvPr id="17" name="文本占位符 16"/>
          <p:cNvSpPr>
            <a:spLocks noGrp="1"/>
          </p:cNvSpPr>
          <p:nvPr>
            <p:ph type="body" sz="quarter" idx="11"/>
          </p:nvPr>
        </p:nvSpPr>
        <p:spPr>
          <a:xfrm>
            <a:off x="3307715" y="1971675"/>
            <a:ext cx="2643505" cy="645160"/>
          </a:xfrm>
        </p:spPr>
        <p:txBody>
          <a:bodyPr wrap="square"/>
          <a:lstStyle/>
          <a:p>
            <a:r>
              <a:rPr lang="en-US" altLang="zh-CN" dirty="0"/>
              <a:t>CONTENT</a:t>
            </a:r>
            <a:endParaRPr lang="zh-CN" altLang="en-US" dirty="0"/>
          </a:p>
        </p:txBody>
      </p:sp>
      <p:sp>
        <p:nvSpPr>
          <p:cNvPr id="18" name="文本占位符 17"/>
          <p:cNvSpPr>
            <a:spLocks noGrp="1"/>
          </p:cNvSpPr>
          <p:nvPr>
            <p:ph type="body" sz="quarter" idx="12"/>
          </p:nvPr>
        </p:nvSpPr>
        <p:spPr>
          <a:xfrm>
            <a:off x="862816" y="2952290"/>
            <a:ext cx="848309" cy="757130"/>
          </a:xfrm>
          <a:prstGeom prst="rect">
            <a:avLst/>
          </a:prstGeom>
        </p:spPr>
        <p:txBody>
          <a:bodyPr/>
          <a:lstStyle/>
          <a:p>
            <a:r>
              <a:rPr lang="en-US" altLang="zh-CN" sz="4800" dirty="0"/>
              <a:t>01</a:t>
            </a:r>
            <a:endParaRPr lang="zh-CN" altLang="en-US" sz="4800" dirty="0"/>
          </a:p>
        </p:txBody>
      </p:sp>
      <p:sp>
        <p:nvSpPr>
          <p:cNvPr id="19" name="文本占位符 18"/>
          <p:cNvSpPr>
            <a:spLocks noGrp="1"/>
          </p:cNvSpPr>
          <p:nvPr>
            <p:ph type="body" sz="quarter" idx="14"/>
          </p:nvPr>
        </p:nvSpPr>
        <p:spPr>
          <a:xfrm>
            <a:off x="6096000" y="2847786"/>
            <a:ext cx="848309" cy="757130"/>
          </a:xfrm>
          <a:prstGeom prst="rect">
            <a:avLst/>
          </a:prstGeom>
        </p:spPr>
        <p:txBody>
          <a:bodyPr/>
          <a:lstStyle/>
          <a:p>
            <a:r>
              <a:rPr lang="en-US" altLang="zh-CN" sz="4800" dirty="0"/>
              <a:t>02</a:t>
            </a:r>
            <a:endParaRPr lang="zh-CN" altLang="en-US" sz="4800" dirty="0"/>
          </a:p>
        </p:txBody>
      </p:sp>
      <p:sp>
        <p:nvSpPr>
          <p:cNvPr id="20" name="文本占位符 19"/>
          <p:cNvSpPr>
            <a:spLocks noGrp="1"/>
          </p:cNvSpPr>
          <p:nvPr>
            <p:ph type="body" sz="quarter" idx="15"/>
          </p:nvPr>
        </p:nvSpPr>
        <p:spPr>
          <a:xfrm>
            <a:off x="880853" y="3826110"/>
            <a:ext cx="848309" cy="757130"/>
          </a:xfrm>
          <a:prstGeom prst="rect">
            <a:avLst/>
          </a:prstGeom>
        </p:spPr>
        <p:txBody>
          <a:bodyPr/>
          <a:lstStyle/>
          <a:p>
            <a:r>
              <a:rPr lang="en-US" altLang="zh-CN" sz="4800" dirty="0"/>
              <a:t>03</a:t>
            </a:r>
            <a:endParaRPr lang="zh-CN" altLang="en-US" sz="4800" dirty="0"/>
          </a:p>
        </p:txBody>
      </p:sp>
      <p:sp>
        <p:nvSpPr>
          <p:cNvPr id="22" name="文本占位符 21"/>
          <p:cNvSpPr>
            <a:spLocks noGrp="1"/>
          </p:cNvSpPr>
          <p:nvPr>
            <p:ph type="body" sz="quarter" idx="18"/>
          </p:nvPr>
        </p:nvSpPr>
        <p:spPr>
          <a:xfrm>
            <a:off x="1731599" y="3064517"/>
            <a:ext cx="3742297" cy="480131"/>
          </a:xfrm>
          <a:prstGeom prst="rect">
            <a:avLst/>
          </a:prstGeom>
        </p:spPr>
        <p:txBody>
          <a:bodyPr/>
          <a:lstStyle/>
          <a:p>
            <a:r>
              <a:rPr lang="zh-CN" altLang="en-US" sz="2800" dirty="0"/>
              <a:t>国家助学贷款基本知识</a:t>
            </a: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31" name="文本占位符 21"/>
          <p:cNvSpPr>
            <a:spLocks noGrp="1"/>
          </p:cNvSpPr>
          <p:nvPr>
            <p:ph type="body" sz="quarter" idx="18"/>
          </p:nvPr>
        </p:nvSpPr>
        <p:spPr>
          <a:xfrm>
            <a:off x="7082458" y="2986285"/>
            <a:ext cx="3742297" cy="480131"/>
          </a:xfrm>
          <a:prstGeom prst="rect">
            <a:avLst/>
          </a:prstGeom>
        </p:spPr>
        <p:txBody>
          <a:bodyPr/>
          <a:lstStyle/>
          <a:p>
            <a:r>
              <a:rPr lang="zh-CN" altLang="en-US" sz="2800" dirty="0"/>
              <a:t>个人征信系统知识</a:t>
            </a:r>
          </a:p>
        </p:txBody>
      </p:sp>
      <p:sp>
        <p:nvSpPr>
          <p:cNvPr id="32" name="文本占位符 19"/>
          <p:cNvSpPr>
            <a:spLocks noGrp="1"/>
          </p:cNvSpPr>
          <p:nvPr>
            <p:ph type="body" sz="quarter" idx="15"/>
          </p:nvPr>
        </p:nvSpPr>
        <p:spPr>
          <a:xfrm>
            <a:off x="6095999" y="3826110"/>
            <a:ext cx="848309" cy="757130"/>
          </a:xfrm>
          <a:prstGeom prst="rect">
            <a:avLst/>
          </a:prstGeom>
        </p:spPr>
        <p:txBody>
          <a:bodyPr/>
          <a:lstStyle/>
          <a:p>
            <a:r>
              <a:rPr lang="en-US" altLang="zh-CN" sz="4800" dirty="0"/>
              <a:t>04</a:t>
            </a:r>
            <a:endParaRPr lang="zh-CN" altLang="en-US" sz="4800" dirty="0"/>
          </a:p>
        </p:txBody>
      </p:sp>
      <p:sp>
        <p:nvSpPr>
          <p:cNvPr id="33" name="文本占位符 19"/>
          <p:cNvSpPr>
            <a:spLocks noGrp="1"/>
          </p:cNvSpPr>
          <p:nvPr>
            <p:ph type="body" sz="quarter" idx="15"/>
          </p:nvPr>
        </p:nvSpPr>
        <p:spPr>
          <a:xfrm>
            <a:off x="6096000" y="4742527"/>
            <a:ext cx="848309" cy="757130"/>
          </a:xfrm>
          <a:prstGeom prst="rect">
            <a:avLst/>
          </a:prstGeom>
        </p:spPr>
        <p:txBody>
          <a:bodyPr/>
          <a:lstStyle/>
          <a:p>
            <a:r>
              <a:rPr lang="en-US" altLang="zh-CN" sz="4800" dirty="0"/>
              <a:t>06</a:t>
            </a:r>
            <a:endParaRPr lang="zh-CN" altLang="en-US" sz="4800" dirty="0"/>
          </a:p>
        </p:txBody>
      </p:sp>
      <p:sp>
        <p:nvSpPr>
          <p:cNvPr id="34" name="文本占位符 19"/>
          <p:cNvSpPr>
            <a:spLocks noGrp="1"/>
          </p:cNvSpPr>
          <p:nvPr>
            <p:ph type="body" sz="quarter" idx="15"/>
          </p:nvPr>
        </p:nvSpPr>
        <p:spPr>
          <a:xfrm>
            <a:off x="883290" y="4742527"/>
            <a:ext cx="848309" cy="757130"/>
          </a:xfrm>
          <a:prstGeom prst="rect">
            <a:avLst/>
          </a:prstGeom>
        </p:spPr>
        <p:txBody>
          <a:bodyPr/>
          <a:lstStyle/>
          <a:p>
            <a:r>
              <a:rPr lang="en-US" altLang="zh-CN" sz="4800" dirty="0"/>
              <a:t>05</a:t>
            </a:r>
            <a:endParaRPr lang="zh-CN" altLang="en-US" sz="4800" dirty="0"/>
          </a:p>
        </p:txBody>
      </p:sp>
      <p:sp>
        <p:nvSpPr>
          <p:cNvPr id="35" name="文本占位符 19"/>
          <p:cNvSpPr>
            <a:spLocks noGrp="1"/>
          </p:cNvSpPr>
          <p:nvPr>
            <p:ph type="body" sz="quarter" idx="15"/>
          </p:nvPr>
        </p:nvSpPr>
        <p:spPr>
          <a:xfrm>
            <a:off x="3182356" y="5652057"/>
            <a:ext cx="848309" cy="757130"/>
          </a:xfrm>
          <a:prstGeom prst="rect">
            <a:avLst/>
          </a:prstGeom>
        </p:spPr>
        <p:txBody>
          <a:bodyPr/>
          <a:lstStyle/>
          <a:p>
            <a:r>
              <a:rPr lang="en-US" altLang="zh-CN" sz="4800" dirty="0"/>
              <a:t>07</a:t>
            </a:r>
            <a:endParaRPr lang="zh-CN" altLang="en-US" sz="4800" dirty="0"/>
          </a:p>
        </p:txBody>
      </p:sp>
      <p:sp>
        <p:nvSpPr>
          <p:cNvPr id="36" name="文本占位符 21"/>
          <p:cNvSpPr>
            <a:spLocks noGrp="1"/>
          </p:cNvSpPr>
          <p:nvPr>
            <p:ph type="body" sz="quarter" idx="18"/>
          </p:nvPr>
        </p:nvSpPr>
        <p:spPr>
          <a:xfrm>
            <a:off x="1747201" y="3964609"/>
            <a:ext cx="3742297" cy="480131"/>
          </a:xfrm>
          <a:prstGeom prst="rect">
            <a:avLst/>
          </a:prstGeom>
        </p:spPr>
        <p:txBody>
          <a:bodyPr/>
          <a:lstStyle/>
          <a:p>
            <a:r>
              <a:rPr lang="zh-CN" altLang="en-US" sz="2800" dirty="0"/>
              <a:t>借款学生的违约责任</a:t>
            </a:r>
          </a:p>
        </p:txBody>
      </p:sp>
      <p:sp>
        <p:nvSpPr>
          <p:cNvPr id="37" name="文本占位符 21"/>
          <p:cNvSpPr>
            <a:spLocks noGrp="1"/>
          </p:cNvSpPr>
          <p:nvPr>
            <p:ph type="body" sz="quarter" idx="18"/>
          </p:nvPr>
        </p:nvSpPr>
        <p:spPr>
          <a:xfrm>
            <a:off x="6737687" y="3938050"/>
            <a:ext cx="5232241" cy="477450"/>
          </a:xfrm>
          <a:prstGeom prst="rect">
            <a:avLst/>
          </a:prstGeom>
        </p:spPr>
        <p:txBody>
          <a:bodyPr/>
          <a:lstStyle/>
          <a:p>
            <a:r>
              <a:rPr lang="zh-CN" altLang="en-US" sz="2800" dirty="0"/>
              <a:t>“学生在线服务系统”功能介绍</a:t>
            </a:r>
          </a:p>
        </p:txBody>
      </p:sp>
      <p:sp>
        <p:nvSpPr>
          <p:cNvPr id="38" name="文本占位符 21"/>
          <p:cNvSpPr>
            <a:spLocks noGrp="1"/>
          </p:cNvSpPr>
          <p:nvPr>
            <p:ph type="body" sz="quarter" idx="18"/>
          </p:nvPr>
        </p:nvSpPr>
        <p:spPr>
          <a:xfrm>
            <a:off x="1747201" y="4818059"/>
            <a:ext cx="3742297" cy="480131"/>
          </a:xfrm>
          <a:prstGeom prst="rect">
            <a:avLst/>
          </a:prstGeom>
        </p:spPr>
        <p:txBody>
          <a:bodyPr/>
          <a:lstStyle/>
          <a:p>
            <a:r>
              <a:rPr lang="zh-CN" altLang="en-US" sz="2800" dirty="0"/>
              <a:t>支付宝使用说明</a:t>
            </a:r>
          </a:p>
        </p:txBody>
      </p:sp>
      <p:sp>
        <p:nvSpPr>
          <p:cNvPr id="39" name="文本占位符 21"/>
          <p:cNvSpPr>
            <a:spLocks noGrp="1"/>
          </p:cNvSpPr>
          <p:nvPr>
            <p:ph type="body" sz="quarter" idx="18"/>
          </p:nvPr>
        </p:nvSpPr>
        <p:spPr>
          <a:xfrm>
            <a:off x="6970435" y="4880792"/>
            <a:ext cx="3742297" cy="480131"/>
          </a:xfrm>
          <a:prstGeom prst="rect">
            <a:avLst/>
          </a:prstGeom>
        </p:spPr>
        <p:txBody>
          <a:bodyPr/>
          <a:lstStyle/>
          <a:p>
            <a:r>
              <a:rPr lang="zh-CN" altLang="en-US" sz="2800" dirty="0"/>
              <a:t>毕业前需办理的事宜</a:t>
            </a:r>
          </a:p>
        </p:txBody>
      </p:sp>
      <p:sp>
        <p:nvSpPr>
          <p:cNvPr id="40" name="文本占位符 21"/>
          <p:cNvSpPr>
            <a:spLocks noGrp="1"/>
          </p:cNvSpPr>
          <p:nvPr>
            <p:ph type="body" sz="quarter" idx="18"/>
          </p:nvPr>
        </p:nvSpPr>
        <p:spPr>
          <a:xfrm>
            <a:off x="4048656" y="5792454"/>
            <a:ext cx="3742297" cy="480131"/>
          </a:xfrm>
          <a:prstGeom prst="rect">
            <a:avLst/>
          </a:prstGeom>
        </p:spPr>
        <p:txBody>
          <a:bodyPr/>
          <a:lstStyle/>
          <a:p>
            <a:r>
              <a:rPr lang="zh-CN" altLang="en-US" sz="2800" dirty="0"/>
              <a:t>常见问题解答</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675005"/>
            <a:ext cx="6005830" cy="534035"/>
          </a:xfrm>
        </p:spPr>
        <p:txBody>
          <a:bodyPr wrap="square"/>
          <a:lstStyle/>
          <a:p>
            <a:r>
              <a:rPr lang="en-US" altLang="zh-CN" dirty="0"/>
              <a:t>“</a:t>
            </a:r>
            <a:r>
              <a:rPr dirty="0"/>
              <a:t>学生在线系统</a:t>
            </a:r>
            <a:r>
              <a:rPr lang="en-US" altLang="zh-CN" dirty="0"/>
              <a:t>”</a:t>
            </a:r>
            <a:r>
              <a:rPr dirty="0"/>
              <a:t>的功能介绍</a:t>
            </a:r>
          </a:p>
        </p:txBody>
      </p:sp>
      <p:sp>
        <p:nvSpPr>
          <p:cNvPr id="6" name="Line 18"/>
          <p:cNvSpPr>
            <a:spLocks noChangeShapeType="1"/>
          </p:cNvSpPr>
          <p:nvPr/>
        </p:nvSpPr>
        <p:spPr bwMode="auto">
          <a:xfrm>
            <a:off x="7620" y="2494915"/>
            <a:ext cx="5859145"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提前还款申请</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二</a:t>
            </a:r>
          </a:p>
        </p:txBody>
      </p:sp>
      <p:sp>
        <p:nvSpPr>
          <p:cNvPr id="5" name="Rectangle 14"/>
          <p:cNvSpPr/>
          <p:nvPr/>
        </p:nvSpPr>
        <p:spPr>
          <a:xfrm>
            <a:off x="323215" y="2664460"/>
            <a:ext cx="11293475" cy="2960682"/>
          </a:xfrm>
          <a:prstGeom prst="rect">
            <a:avLst/>
          </a:prstGeom>
        </p:spPr>
        <p:txBody>
          <a:bodyPr wrap="square">
            <a:spAutoFit/>
          </a:bodyPr>
          <a:lstStyle/>
          <a:p>
            <a:pPr>
              <a:lnSpc>
                <a:spcPct val="150000"/>
              </a:lnSpc>
            </a:pPr>
            <a:r>
              <a:rPr lang="en-US" altLang="zh-CN" sz="1400" dirty="0"/>
              <a:t> </a:t>
            </a:r>
            <a:r>
              <a:rPr lang="zh-CN" altLang="zh-CN" sz="1400" dirty="0"/>
              <a:t>（</a:t>
            </a:r>
            <a:r>
              <a:rPr lang="en-US" altLang="zh-CN" sz="1400" dirty="0"/>
              <a:t>1</a:t>
            </a:r>
            <a:r>
              <a:rPr lang="zh-CN" altLang="zh-CN" sz="1400" dirty="0"/>
              <a:t>） 办理提前还款申请</a:t>
            </a:r>
          </a:p>
          <a:p>
            <a:pPr>
              <a:lnSpc>
                <a:spcPct val="150000"/>
              </a:lnSpc>
            </a:pPr>
            <a:r>
              <a:rPr lang="en-US" altLang="zh-CN" sz="1400" dirty="0"/>
              <a:t>         </a:t>
            </a:r>
            <a:r>
              <a:rPr lang="zh-CN" altLang="zh-CN" sz="1400" dirty="0"/>
              <a:t>借款学生每个月（</a:t>
            </a:r>
            <a:r>
              <a:rPr lang="en-US" altLang="zh-CN" sz="1400" dirty="0"/>
              <a:t>11</a:t>
            </a:r>
            <a:r>
              <a:rPr lang="zh-CN" altLang="zh-CN" sz="1400" dirty="0"/>
              <a:t>月除外）可进行一次提前还款，还款日（结息日）为当月</a:t>
            </a:r>
            <a:r>
              <a:rPr lang="en-US" altLang="zh-CN" sz="1400" dirty="0"/>
              <a:t>20</a:t>
            </a:r>
            <a:r>
              <a:rPr lang="zh-CN" altLang="zh-CN" sz="1400" dirty="0"/>
              <a:t>日。提前还款学生登录国家开发银行“学生在线服务系统”（</a:t>
            </a:r>
            <a:r>
              <a:rPr lang="en-US" altLang="zh-CN" sz="1400" dirty="0"/>
              <a:t>http://www.csls.cdb.com.cn/</a:t>
            </a:r>
            <a:r>
              <a:rPr lang="zh-CN" altLang="zh-CN" sz="1400" dirty="0"/>
              <a:t>），通过在线系统提出还贷申请；或者由院系经办人通过业务系统录入提前还款申请。</a:t>
            </a:r>
            <a:endParaRPr lang="en-US" altLang="zh-CN" sz="1400" dirty="0"/>
          </a:p>
          <a:p>
            <a:pPr>
              <a:lnSpc>
                <a:spcPct val="150000"/>
              </a:lnSpc>
            </a:pPr>
            <a:endParaRPr lang="zh-CN" altLang="zh-CN" sz="1400" dirty="0"/>
          </a:p>
          <a:p>
            <a:pPr>
              <a:lnSpc>
                <a:spcPct val="150000"/>
              </a:lnSpc>
            </a:pPr>
            <a:r>
              <a:rPr lang="zh-CN" altLang="zh-CN" sz="1400" dirty="0"/>
              <a:t>（</a:t>
            </a:r>
            <a:r>
              <a:rPr lang="en-US" altLang="zh-CN" sz="1400" dirty="0"/>
              <a:t>2</a:t>
            </a:r>
            <a:r>
              <a:rPr lang="zh-CN" altLang="zh-CN" sz="1400" dirty="0"/>
              <a:t>） 利息计算</a:t>
            </a:r>
          </a:p>
          <a:p>
            <a:pPr>
              <a:lnSpc>
                <a:spcPct val="150000"/>
              </a:lnSpc>
            </a:pPr>
            <a:r>
              <a:rPr lang="en-US" altLang="zh-CN" sz="1400" dirty="0"/>
              <a:t>        </a:t>
            </a:r>
            <a:r>
              <a:rPr lang="zh-CN" altLang="zh-CN" sz="1400" dirty="0"/>
              <a:t>不同申请日期对应不同的还款日，具体为：</a:t>
            </a:r>
            <a:r>
              <a:rPr lang="en-US" altLang="zh-CN" sz="1400" dirty="0"/>
              <a:t>1</a:t>
            </a:r>
            <a:r>
              <a:rPr lang="zh-CN" altLang="zh-CN" sz="1400" dirty="0"/>
              <a:t>月</a:t>
            </a:r>
            <a:r>
              <a:rPr lang="en-US" altLang="zh-CN" sz="1400" dirty="0"/>
              <a:t>-9</a:t>
            </a:r>
            <a:r>
              <a:rPr lang="zh-CN" altLang="zh-CN" sz="1400" dirty="0"/>
              <a:t>月及</a:t>
            </a:r>
            <a:r>
              <a:rPr lang="en-US" altLang="zh-CN" sz="1400" dirty="0"/>
              <a:t>12</a:t>
            </a:r>
            <a:r>
              <a:rPr lang="zh-CN" altLang="zh-CN" sz="1400" dirty="0"/>
              <a:t>月，当月</a:t>
            </a:r>
            <a:r>
              <a:rPr lang="en-US" altLang="zh-CN" sz="1400" dirty="0"/>
              <a:t>15</a:t>
            </a:r>
            <a:r>
              <a:rPr lang="zh-CN" altLang="zh-CN" sz="1400" dirty="0"/>
              <a:t>日（含）之前提交申请，还款日（结息日）为当月</a:t>
            </a:r>
            <a:r>
              <a:rPr lang="en-US" altLang="zh-CN" sz="1400" dirty="0"/>
              <a:t>20</a:t>
            </a:r>
            <a:r>
              <a:rPr lang="zh-CN" altLang="zh-CN" sz="1400" dirty="0"/>
              <a:t>日，当月</a:t>
            </a:r>
            <a:r>
              <a:rPr lang="en-US" altLang="zh-CN" sz="1400" dirty="0"/>
              <a:t>15</a:t>
            </a:r>
            <a:r>
              <a:rPr lang="zh-CN" altLang="zh-CN" sz="1400" dirty="0"/>
              <a:t>日（不含）之后提交申请，还款日（结息日）为次月</a:t>
            </a:r>
            <a:r>
              <a:rPr lang="en-US" altLang="zh-CN" sz="1400" dirty="0"/>
              <a:t>20</a:t>
            </a:r>
            <a:r>
              <a:rPr lang="zh-CN" altLang="zh-CN" sz="1400" dirty="0"/>
              <a:t>日；</a:t>
            </a:r>
            <a:r>
              <a:rPr lang="en-US" altLang="zh-CN" sz="1400" dirty="0"/>
              <a:t>10</a:t>
            </a:r>
            <a:r>
              <a:rPr lang="zh-CN" altLang="zh-CN" sz="1400" dirty="0"/>
              <a:t>月</a:t>
            </a:r>
            <a:r>
              <a:rPr lang="en-US" altLang="zh-CN" sz="1400" dirty="0"/>
              <a:t>1</a:t>
            </a:r>
            <a:r>
              <a:rPr lang="zh-CN" altLang="zh-CN" sz="1400" dirty="0"/>
              <a:t>日</a:t>
            </a:r>
            <a:r>
              <a:rPr lang="en-US" altLang="zh-CN" sz="1400" dirty="0"/>
              <a:t>-15</a:t>
            </a:r>
            <a:r>
              <a:rPr lang="zh-CN" altLang="zh-CN" sz="1400" dirty="0"/>
              <a:t>日提交申请，还款日（结息日）为</a:t>
            </a:r>
            <a:r>
              <a:rPr lang="en-US" altLang="zh-CN" sz="1400" dirty="0"/>
              <a:t>10</a:t>
            </a:r>
            <a:r>
              <a:rPr lang="zh-CN" altLang="zh-CN" sz="1400" dirty="0"/>
              <a:t>月</a:t>
            </a:r>
            <a:r>
              <a:rPr lang="en-US" altLang="zh-CN" sz="1400" dirty="0"/>
              <a:t>20</a:t>
            </a:r>
            <a:r>
              <a:rPr lang="zh-CN" altLang="zh-CN" sz="1400" dirty="0"/>
              <a:t>日，</a:t>
            </a:r>
            <a:r>
              <a:rPr lang="en-US" altLang="zh-CN" sz="1400" dirty="0"/>
              <a:t>10</a:t>
            </a:r>
            <a:r>
              <a:rPr lang="zh-CN" altLang="zh-CN" sz="1400" dirty="0"/>
              <a:t>月</a:t>
            </a:r>
            <a:r>
              <a:rPr lang="en-US" altLang="zh-CN" sz="1400" dirty="0"/>
              <a:t>16</a:t>
            </a:r>
            <a:r>
              <a:rPr lang="zh-CN" altLang="zh-CN" sz="1400" dirty="0"/>
              <a:t>日</a:t>
            </a:r>
            <a:r>
              <a:rPr lang="en-US" altLang="zh-CN" sz="1400" dirty="0"/>
              <a:t>-11</a:t>
            </a:r>
            <a:r>
              <a:rPr lang="zh-CN" altLang="zh-CN" sz="1400" dirty="0"/>
              <a:t>月</a:t>
            </a:r>
            <a:r>
              <a:rPr lang="en-US" altLang="zh-CN" sz="1400" dirty="0"/>
              <a:t>30</a:t>
            </a:r>
            <a:r>
              <a:rPr lang="zh-CN" altLang="zh-CN" sz="1400" dirty="0"/>
              <a:t>日提交申请，还款日（结息日）为</a:t>
            </a:r>
            <a:r>
              <a:rPr lang="en-US" altLang="zh-CN" sz="1400" dirty="0"/>
              <a:t>12</a:t>
            </a:r>
            <a:r>
              <a:rPr lang="zh-CN" altLang="zh-CN" sz="1400" dirty="0"/>
              <a:t>月</a:t>
            </a:r>
            <a:r>
              <a:rPr lang="en-US" altLang="zh-CN" sz="1400" dirty="0"/>
              <a:t>20</a:t>
            </a:r>
            <a:r>
              <a:rPr lang="zh-CN" altLang="zh-CN" sz="1400" dirty="0"/>
              <a:t>日。</a:t>
            </a:r>
          </a:p>
          <a:p>
            <a:pPr>
              <a:lnSpc>
                <a:spcPct val="150000"/>
              </a:lnSpc>
            </a:pPr>
            <a:endParaRPr lang="zh-CN" altLang="zh-CN" sz="1400" dirty="0"/>
          </a:p>
        </p:txBody>
      </p:sp>
      <p:sp>
        <p:nvSpPr>
          <p:cNvPr id="14" name="Rectangle 14"/>
          <p:cNvSpPr/>
          <p:nvPr/>
        </p:nvSpPr>
        <p:spPr>
          <a:xfrm>
            <a:off x="425937" y="5271503"/>
            <a:ext cx="11584554" cy="1023357"/>
          </a:xfrm>
          <a:prstGeom prst="rect">
            <a:avLst/>
          </a:prstGeom>
        </p:spPr>
        <p:txBody>
          <a:bodyPr wrap="square">
            <a:spAutoFit/>
          </a:bodyPr>
          <a:lstStyle/>
          <a:p>
            <a:pPr>
              <a:lnSpc>
                <a:spcPct val="150000"/>
              </a:lnSpc>
            </a:pPr>
            <a:r>
              <a:rPr lang="en-US" altLang="zh-CN" sz="1400" b="1" dirty="0"/>
              <a:t>      </a:t>
            </a:r>
            <a:r>
              <a:rPr lang="zh-CN" altLang="zh-CN" sz="1400" b="1" dirty="0"/>
              <a:t>提示：</a:t>
            </a:r>
            <a:r>
              <a:rPr lang="zh-CN" altLang="zh-CN" sz="1400" dirty="0"/>
              <a:t>借款学生可以选择一次结清一笔《借款合同》或部分提前还款（本金须大于</a:t>
            </a:r>
            <a:r>
              <a:rPr lang="en-US" altLang="zh-CN" sz="1400" dirty="0"/>
              <a:t>500</a:t>
            </a:r>
            <a:r>
              <a:rPr lang="zh-CN" altLang="zh-CN" sz="1400" dirty="0"/>
              <a:t>元（含），且是</a:t>
            </a:r>
            <a:r>
              <a:rPr lang="en-US" altLang="zh-CN" sz="1400" dirty="0"/>
              <a:t>100</a:t>
            </a:r>
            <a:r>
              <a:rPr lang="zh-CN" altLang="zh-CN" sz="1400" dirty="0"/>
              <a:t>元的整数倍）。</a:t>
            </a:r>
          </a:p>
          <a:p>
            <a:pPr>
              <a:lnSpc>
                <a:spcPct val="150000"/>
              </a:lnSpc>
            </a:pPr>
            <a:r>
              <a:rPr lang="zh-CN" altLang="zh-CN" sz="1400" dirty="0"/>
              <a:t>（</a:t>
            </a:r>
            <a:r>
              <a:rPr lang="en-US" altLang="zh-CN" sz="1400" dirty="0"/>
              <a:t>3</a:t>
            </a:r>
            <a:r>
              <a:rPr lang="zh-CN" altLang="zh-CN" sz="1400" dirty="0"/>
              <a:t>）还款日期</a:t>
            </a:r>
          </a:p>
          <a:p>
            <a:pPr>
              <a:lnSpc>
                <a:spcPct val="150000"/>
              </a:lnSpc>
            </a:pPr>
            <a:r>
              <a:rPr lang="en-US" altLang="zh-CN" sz="1400" dirty="0"/>
              <a:t>         </a:t>
            </a:r>
            <a:r>
              <a:rPr lang="zh-CN" altLang="zh-CN" sz="1400" dirty="0"/>
              <a:t>学生通过上述步骤查询“应付合计”，即为学生提前还款的本金和利息的总和，在当月</a:t>
            </a:r>
            <a:r>
              <a:rPr lang="en-US" altLang="zh-CN" sz="1400" dirty="0"/>
              <a:t>20</a:t>
            </a:r>
            <a:r>
              <a:rPr lang="zh-CN" altLang="zh-CN" sz="1400" dirty="0"/>
              <a:t>日前进行还款。</a:t>
            </a:r>
          </a:p>
        </p:txBody>
      </p:sp>
      <p:pic>
        <p:nvPicPr>
          <p:cNvPr id="13" name="Picture 5" descr="log2"/>
          <p:cNvPicPr>
            <a:picLocks noChangeAspect="1" noChangeArrowheads="1"/>
          </p:cNvPicPr>
          <p:nvPr/>
        </p:nvPicPr>
        <p:blipFill>
          <a:blip r:embed="rId3" cstate="print"/>
          <a:srcRect/>
          <a:stretch>
            <a:fillRect/>
          </a:stretch>
        </p:blipFill>
        <p:spPr bwMode="auto">
          <a:xfrm>
            <a:off x="9204325" y="6154738"/>
            <a:ext cx="2987675" cy="703262"/>
          </a:xfrm>
          <a:prstGeom prst="rect">
            <a:avLst/>
          </a:prstGeom>
          <a:noFill/>
          <a:ln w="9525">
            <a:noFill/>
            <a:miter lim="800000"/>
            <a:headEnd/>
            <a:tailEnd/>
          </a:ln>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675005"/>
            <a:ext cx="6005830" cy="534035"/>
          </a:xfrm>
        </p:spPr>
        <p:txBody>
          <a:bodyPr wrap="square"/>
          <a:lstStyle/>
          <a:p>
            <a:r>
              <a:rPr lang="en-US" altLang="zh-CN" dirty="0"/>
              <a:t>“</a:t>
            </a:r>
            <a:r>
              <a:rPr dirty="0"/>
              <a:t>学生在线系统</a:t>
            </a:r>
            <a:r>
              <a:rPr lang="en-US" altLang="zh-CN" dirty="0"/>
              <a:t>”</a:t>
            </a:r>
            <a:r>
              <a:rPr dirty="0"/>
              <a:t>的功能介绍</a:t>
            </a:r>
          </a:p>
        </p:txBody>
      </p:sp>
      <p:sp>
        <p:nvSpPr>
          <p:cNvPr id="6" name="Line 18"/>
          <p:cNvSpPr>
            <a:spLocks noChangeShapeType="1"/>
          </p:cNvSpPr>
          <p:nvPr/>
        </p:nvSpPr>
        <p:spPr bwMode="auto">
          <a:xfrm>
            <a:off x="7620" y="2494915"/>
            <a:ext cx="5859145"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提前还款申请</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二</a:t>
            </a:r>
          </a:p>
        </p:txBody>
      </p:sp>
      <p:pic>
        <p:nvPicPr>
          <p:cNvPr id="13" name="Picture 5" descr="log2"/>
          <p:cNvPicPr>
            <a:picLocks noChangeAspect="1" noChangeArrowheads="1"/>
          </p:cNvPicPr>
          <p:nvPr/>
        </p:nvPicPr>
        <p:blipFill>
          <a:blip r:embed="rId3" cstate="print"/>
          <a:srcRect/>
          <a:stretch>
            <a:fillRect/>
          </a:stretch>
        </p:blipFill>
        <p:spPr bwMode="auto">
          <a:xfrm>
            <a:off x="9204325" y="6154738"/>
            <a:ext cx="2987675" cy="703262"/>
          </a:xfrm>
          <a:prstGeom prst="rect">
            <a:avLst/>
          </a:prstGeom>
          <a:noFill/>
          <a:ln w="9525">
            <a:noFill/>
            <a:miter lim="800000"/>
            <a:headEnd/>
            <a:tailEnd/>
          </a:ln>
        </p:spPr>
      </p:pic>
      <p:sp>
        <p:nvSpPr>
          <p:cNvPr id="10" name="Rectangle 14"/>
          <p:cNvSpPr/>
          <p:nvPr/>
        </p:nvSpPr>
        <p:spPr>
          <a:xfrm>
            <a:off x="427649" y="2685197"/>
            <a:ext cx="11150062" cy="2591350"/>
          </a:xfrm>
          <a:prstGeom prst="rect">
            <a:avLst/>
          </a:prstGeom>
        </p:spPr>
        <p:txBody>
          <a:bodyPr wrap="square">
            <a:spAutoFit/>
          </a:bodyPr>
          <a:lstStyle/>
          <a:p>
            <a:pPr>
              <a:lnSpc>
                <a:spcPct val="150000"/>
              </a:lnSpc>
            </a:pPr>
            <a:r>
              <a:rPr lang="en-US" altLang="zh-CN" sz="1400" dirty="0"/>
              <a:t> </a:t>
            </a:r>
            <a:r>
              <a:rPr lang="zh-CN" altLang="zh-CN" sz="1400" dirty="0"/>
              <a:t>（</a:t>
            </a:r>
            <a:r>
              <a:rPr lang="en-US" altLang="zh-CN" sz="1600" dirty="0"/>
              <a:t>4</a:t>
            </a:r>
            <a:r>
              <a:rPr lang="zh-CN" altLang="zh-CN" sz="1600" dirty="0"/>
              <a:t>） 还款方式</a:t>
            </a:r>
          </a:p>
          <a:p>
            <a:pPr>
              <a:lnSpc>
                <a:spcPct val="150000"/>
              </a:lnSpc>
            </a:pPr>
            <a:r>
              <a:rPr lang="zh-CN" altLang="zh-CN" sz="1600" b="1" dirty="0"/>
              <a:t>通过支付宝方式还款。</a:t>
            </a:r>
            <a:endParaRPr lang="zh-CN" altLang="zh-CN" sz="1600" dirty="0"/>
          </a:p>
          <a:p>
            <a:pPr>
              <a:lnSpc>
                <a:spcPct val="150000"/>
              </a:lnSpc>
            </a:pPr>
            <a:r>
              <a:rPr lang="en-US" altLang="zh-CN" sz="1600" dirty="0"/>
              <a:t>      </a:t>
            </a:r>
            <a:r>
              <a:rPr lang="zh-CN" altLang="zh-CN" sz="1600" dirty="0"/>
              <a:t>利用支付宝“助学贷款还款”功能主动还款，或每月</a:t>
            </a:r>
            <a:r>
              <a:rPr lang="en-US" altLang="zh-CN" sz="1600" dirty="0"/>
              <a:t>21</a:t>
            </a:r>
            <a:r>
              <a:rPr lang="zh-CN" altLang="zh-CN" sz="1600" dirty="0"/>
              <a:t>日凌晨支付宝公司通过助学贷款专用支付宝账号自动扣款。</a:t>
            </a:r>
          </a:p>
          <a:p>
            <a:pPr>
              <a:lnSpc>
                <a:spcPct val="150000"/>
              </a:lnSpc>
            </a:pPr>
            <a:r>
              <a:rPr lang="zh-CN" altLang="zh-CN" sz="1600" dirty="0"/>
              <a:t>扣款成功后，支付宝将扣款数据导入国家开发银行系统，待银行确认还款后，当月月底，学生即可通过在线系统查询个人的提前还款情况。</a:t>
            </a:r>
            <a:endParaRPr lang="en-US" altLang="zh-CN" sz="1600" dirty="0"/>
          </a:p>
          <a:p>
            <a:pPr>
              <a:lnSpc>
                <a:spcPct val="150000"/>
              </a:lnSpc>
            </a:pPr>
            <a:endParaRPr lang="zh-CN" altLang="zh-CN" sz="1600" dirty="0"/>
          </a:p>
          <a:p>
            <a:pPr>
              <a:lnSpc>
                <a:spcPct val="150000"/>
              </a:lnSpc>
            </a:pPr>
            <a:endParaRPr lang="zh-CN" altLang="zh-CN" sz="1400" b="1" dirty="0"/>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250"/>
                                        <p:tgtEl>
                                          <p:spTgt spid="7"/>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640715"/>
            <a:ext cx="6005830" cy="534035"/>
          </a:xfrm>
        </p:spPr>
        <p:txBody>
          <a:bodyPr wrap="square"/>
          <a:lstStyle/>
          <a:p>
            <a:r>
              <a:rPr lang="en-US" altLang="zh-CN" dirty="0"/>
              <a:t>“</a:t>
            </a:r>
            <a:r>
              <a:rPr dirty="0"/>
              <a:t>学生在线系统</a:t>
            </a:r>
            <a:r>
              <a:rPr lang="en-US" altLang="zh-CN" dirty="0"/>
              <a:t>”</a:t>
            </a:r>
            <a:r>
              <a:rPr dirty="0"/>
              <a:t>的功能介绍</a:t>
            </a:r>
          </a:p>
        </p:txBody>
      </p:sp>
      <p:grpSp>
        <p:nvGrpSpPr>
          <p:cNvPr id="9" name="组合 8"/>
          <p:cNvGrpSpPr/>
          <p:nvPr/>
        </p:nvGrpSpPr>
        <p:grpSpPr>
          <a:xfrm>
            <a:off x="7620" y="1546860"/>
            <a:ext cx="4469130" cy="735330"/>
            <a:chOff x="12" y="2778"/>
            <a:chExt cx="7038" cy="1158"/>
          </a:xfrm>
        </p:grpSpPr>
        <p:sp>
          <p:nvSpPr>
            <p:cNvPr id="6" name="Line 18"/>
            <p:cNvSpPr>
              <a:spLocks noChangeShapeType="1"/>
            </p:cNvSpPr>
            <p:nvPr/>
          </p:nvSpPr>
          <p:spPr bwMode="auto">
            <a:xfrm>
              <a:off x="12" y="3930"/>
              <a:ext cx="6445" cy="7"/>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2894" y="2935"/>
              <a:ext cx="4156" cy="725"/>
            </a:xfrm>
            <a:prstGeom prst="rect">
              <a:avLst/>
            </a:prstGeom>
          </p:spPr>
          <p:txBody>
            <a:bodyPr wrap="square">
              <a:spAutoFit/>
            </a:bodyPr>
            <a:lstStyle/>
            <a:p>
              <a:r>
                <a:rPr lang="zh-CN" altLang="en-US" sz="2400" dirty="0"/>
                <a:t>提前还款申请</a:t>
              </a:r>
            </a:p>
          </p:txBody>
        </p:sp>
        <p:sp>
          <p:nvSpPr>
            <p:cNvPr id="11" name="任意多边形 83"/>
            <p:cNvSpPr/>
            <p:nvPr/>
          </p:nvSpPr>
          <p:spPr bwMode="auto">
            <a:xfrm rot="16200000">
              <a:off x="1061" y="2226"/>
              <a:ext cx="1018" cy="2122"/>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792" y="2914"/>
              <a:ext cx="1556" cy="746"/>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二</a:t>
              </a:r>
            </a:p>
          </p:txBody>
        </p:sp>
      </p:grpSp>
      <p:sp>
        <p:nvSpPr>
          <p:cNvPr id="10" name="Rectangle 14"/>
          <p:cNvSpPr/>
          <p:nvPr/>
        </p:nvSpPr>
        <p:spPr>
          <a:xfrm>
            <a:off x="152957" y="2620698"/>
            <a:ext cx="3801438" cy="4154170"/>
          </a:xfrm>
          <a:prstGeom prst="rect">
            <a:avLst/>
          </a:prstGeom>
        </p:spPr>
        <p:txBody>
          <a:bodyPr wrap="square">
            <a:spAutoFit/>
          </a:bodyPr>
          <a:lstStyle/>
          <a:p>
            <a:pPr>
              <a:lnSpc>
                <a:spcPct val="150000"/>
              </a:lnSpc>
            </a:pPr>
            <a:r>
              <a:rPr lang="en-US" altLang="zh-CN" sz="1400" dirty="0"/>
              <a:t> </a:t>
            </a:r>
            <a:r>
              <a:rPr lang="zh-CN" altLang="zh-CN" sz="1400" dirty="0"/>
              <a:t>（</a:t>
            </a:r>
            <a:r>
              <a:rPr lang="en-US" altLang="zh-CN" sz="1600" dirty="0"/>
              <a:t>5</a:t>
            </a:r>
            <a:r>
              <a:rPr lang="zh-CN" altLang="zh-CN" sz="1600" dirty="0"/>
              <a:t>） </a:t>
            </a:r>
            <a:r>
              <a:rPr lang="zh-CN" altLang="en-US" sz="1600" dirty="0"/>
              <a:t>学生在线操作流程</a:t>
            </a:r>
            <a:endParaRPr lang="zh-CN" altLang="zh-CN" sz="1600" dirty="0"/>
          </a:p>
          <a:p>
            <a:pPr>
              <a:lnSpc>
                <a:spcPct val="150000"/>
              </a:lnSpc>
            </a:pPr>
            <a:r>
              <a:rPr lang="en-US" altLang="zh-CN" sz="1600" dirty="0"/>
              <a:t>        </a:t>
            </a:r>
            <a:r>
              <a:rPr lang="zh-CN" altLang="zh-CN" sz="1600" dirty="0"/>
              <a:t>登录系统后，在“我的首页”页面左侧菜单栏，点击“提前还款申请”，系统打开提前还款申请概要信息页面，如图</a:t>
            </a:r>
            <a:r>
              <a:rPr lang="en-US" altLang="zh-CN" sz="1600" dirty="0"/>
              <a:t>5</a:t>
            </a:r>
            <a:r>
              <a:rPr lang="zh-CN" altLang="zh-CN" sz="1600" dirty="0"/>
              <a:t>所示→点击“申请”，系统打开提前还款申请新增页面，如图</a:t>
            </a:r>
            <a:r>
              <a:rPr lang="en-US" altLang="zh-CN" sz="1600" dirty="0"/>
              <a:t>6</a:t>
            </a:r>
            <a:r>
              <a:rPr lang="zh-CN" altLang="zh-CN" sz="1600" dirty="0"/>
              <a:t>所示→进入网页对话框→选择要提前还款的合同；例如“</a:t>
            </a:r>
            <a:r>
              <a:rPr lang="en-US" altLang="zh-CN" sz="1600" dirty="0"/>
              <a:t>2013</a:t>
            </a:r>
            <a:r>
              <a:rPr lang="zh-CN" altLang="zh-CN" sz="1600" dirty="0"/>
              <a:t>年第</a:t>
            </a:r>
            <a:r>
              <a:rPr lang="en-US" altLang="zh-CN" sz="1600" dirty="0"/>
              <a:t>1</a:t>
            </a:r>
            <a:r>
              <a:rPr lang="zh-CN" altLang="zh-CN" sz="1600" dirty="0"/>
              <a:t>笔贷款”，【应付合计】为还款数目，如图</a:t>
            </a:r>
            <a:r>
              <a:rPr lang="en-US" altLang="zh-CN" sz="1600" dirty="0"/>
              <a:t>6</a:t>
            </a:r>
            <a:r>
              <a:rPr lang="zh-CN" altLang="zh-CN" sz="1600" dirty="0"/>
              <a:t>所示→点击“确定”，保存提前还款信息。如需申请多个合同提前还款，即要进行多次操作。</a:t>
            </a:r>
            <a:endParaRPr lang="zh-CN" altLang="zh-CN" sz="1400" b="1" dirty="0"/>
          </a:p>
        </p:txBody>
      </p:sp>
      <p:pic>
        <p:nvPicPr>
          <p:cNvPr id="4" name="图片 3" descr="4.png"/>
          <p:cNvPicPr>
            <a:picLocks noChangeAspect="1"/>
          </p:cNvPicPr>
          <p:nvPr/>
        </p:nvPicPr>
        <p:blipFill>
          <a:blip r:embed="rId3" cstate="print"/>
          <a:stretch>
            <a:fillRect/>
          </a:stretch>
        </p:blipFill>
        <p:spPr>
          <a:xfrm>
            <a:off x="4308475" y="1764030"/>
            <a:ext cx="7883525" cy="5010785"/>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697865"/>
            <a:ext cx="6005830" cy="534035"/>
          </a:xfrm>
        </p:spPr>
        <p:txBody>
          <a:bodyPr wrap="square"/>
          <a:lstStyle/>
          <a:p>
            <a:r>
              <a:rPr lang="en-US" altLang="zh-CN" dirty="0"/>
              <a:t>“</a:t>
            </a:r>
            <a:r>
              <a:rPr dirty="0"/>
              <a:t>学生在线系统</a:t>
            </a:r>
            <a:r>
              <a:rPr lang="en-US" altLang="zh-CN" dirty="0"/>
              <a:t>”</a:t>
            </a:r>
            <a:r>
              <a:rPr dirty="0"/>
              <a:t>的功能介绍</a:t>
            </a:r>
          </a:p>
        </p:txBody>
      </p:sp>
      <p:grpSp>
        <p:nvGrpSpPr>
          <p:cNvPr id="10" name="组合 9"/>
          <p:cNvGrpSpPr/>
          <p:nvPr/>
        </p:nvGrpSpPr>
        <p:grpSpPr>
          <a:xfrm>
            <a:off x="7620" y="1546860"/>
            <a:ext cx="5858510" cy="735965"/>
            <a:chOff x="12" y="2778"/>
            <a:chExt cx="9226" cy="1159"/>
          </a:xfrm>
        </p:grpSpPr>
        <p:sp>
          <p:nvSpPr>
            <p:cNvPr id="6" name="Line 18"/>
            <p:cNvSpPr>
              <a:spLocks noChangeShapeType="1"/>
            </p:cNvSpPr>
            <p:nvPr/>
          </p:nvSpPr>
          <p:spPr bwMode="auto">
            <a:xfrm>
              <a:off x="12" y="3929"/>
              <a:ext cx="9227" cy="8"/>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2894" y="2935"/>
              <a:ext cx="4156" cy="725"/>
            </a:xfrm>
            <a:prstGeom prst="rect">
              <a:avLst/>
            </a:prstGeom>
          </p:spPr>
          <p:txBody>
            <a:bodyPr wrap="square">
              <a:spAutoFit/>
            </a:bodyPr>
            <a:lstStyle/>
            <a:p>
              <a:r>
                <a:rPr lang="zh-CN" altLang="en-US" sz="2400" dirty="0"/>
                <a:t>提前还款申请</a:t>
              </a:r>
            </a:p>
          </p:txBody>
        </p:sp>
        <p:sp>
          <p:nvSpPr>
            <p:cNvPr id="11" name="任意多边形 83"/>
            <p:cNvSpPr/>
            <p:nvPr/>
          </p:nvSpPr>
          <p:spPr bwMode="auto">
            <a:xfrm rot="16200000">
              <a:off x="1061" y="2226"/>
              <a:ext cx="1018" cy="2122"/>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792" y="2914"/>
              <a:ext cx="1556" cy="746"/>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二</a:t>
              </a:r>
            </a:p>
          </p:txBody>
        </p:sp>
      </p:grpSp>
      <p:pic>
        <p:nvPicPr>
          <p:cNvPr id="12" name="图片 11" descr="5.png"/>
          <p:cNvPicPr>
            <a:picLocks noChangeAspect="1"/>
          </p:cNvPicPr>
          <p:nvPr/>
        </p:nvPicPr>
        <p:blipFill>
          <a:blip r:embed="rId3" cstate="print"/>
          <a:stretch>
            <a:fillRect/>
          </a:stretch>
        </p:blipFill>
        <p:spPr>
          <a:xfrm>
            <a:off x="323215" y="2631440"/>
            <a:ext cx="5090160" cy="3638550"/>
          </a:xfrm>
          <a:prstGeom prst="rect">
            <a:avLst/>
          </a:prstGeom>
        </p:spPr>
      </p:pic>
      <p:pic>
        <p:nvPicPr>
          <p:cNvPr id="4" name="图片 3" descr="6.png"/>
          <p:cNvPicPr>
            <a:picLocks noChangeAspect="1"/>
          </p:cNvPicPr>
          <p:nvPr/>
        </p:nvPicPr>
        <p:blipFill>
          <a:blip r:embed="rId4" cstate="print"/>
          <a:stretch>
            <a:fillRect/>
          </a:stretch>
        </p:blipFill>
        <p:spPr>
          <a:xfrm>
            <a:off x="5966652" y="1605909"/>
            <a:ext cx="5905500" cy="4396153"/>
          </a:xfrm>
          <a:prstGeom prst="rect">
            <a:avLst/>
          </a:prstGeom>
        </p:spPr>
      </p:pic>
      <p:sp>
        <p:nvSpPr>
          <p:cNvPr id="9" name="TextBox 13"/>
          <p:cNvSpPr txBox="1"/>
          <p:nvPr/>
        </p:nvSpPr>
        <p:spPr>
          <a:xfrm>
            <a:off x="1198880" y="6414135"/>
            <a:ext cx="2941320" cy="337185"/>
          </a:xfrm>
          <a:prstGeom prst="rect">
            <a:avLst/>
          </a:prstGeom>
          <a:noFill/>
        </p:spPr>
        <p:txBody>
          <a:bodyPr wrap="square" rtlCol="0">
            <a:spAutoFit/>
          </a:bodyPr>
          <a:lstStyle/>
          <a:p>
            <a:r>
              <a:rPr lang="zh-CN" altLang="en-US" sz="1600" dirty="0"/>
              <a:t>进入提前还款申请网页对话框</a:t>
            </a:r>
          </a:p>
        </p:txBody>
      </p:sp>
      <p:sp>
        <p:nvSpPr>
          <p:cNvPr id="15" name="TextBox 14"/>
          <p:cNvSpPr txBox="1"/>
          <p:nvPr/>
        </p:nvSpPr>
        <p:spPr>
          <a:xfrm>
            <a:off x="6520815" y="6269990"/>
            <a:ext cx="4796155" cy="337185"/>
          </a:xfrm>
          <a:prstGeom prst="rect">
            <a:avLst/>
          </a:prstGeom>
          <a:noFill/>
        </p:spPr>
        <p:txBody>
          <a:bodyPr wrap="square" rtlCol="0">
            <a:spAutoFit/>
          </a:bodyPr>
          <a:lstStyle/>
          <a:p>
            <a:r>
              <a:rPr lang="zh-CN" altLang="en-US" sz="1600" dirty="0"/>
              <a:t>选择提前还款的合同（可选择全部结清或部分还款）</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697865"/>
            <a:ext cx="6005830" cy="534035"/>
          </a:xfrm>
        </p:spPr>
        <p:txBody>
          <a:bodyPr wrap="square"/>
          <a:lstStyle/>
          <a:p>
            <a:r>
              <a:rPr lang="en-US" altLang="zh-CN" dirty="0"/>
              <a:t>“</a:t>
            </a:r>
            <a:r>
              <a:rPr dirty="0"/>
              <a:t>学生在线系统</a:t>
            </a:r>
            <a:r>
              <a:rPr lang="en-US" altLang="zh-CN" dirty="0"/>
              <a:t>”</a:t>
            </a:r>
            <a:r>
              <a:rPr dirty="0"/>
              <a:t>的功能介绍</a:t>
            </a:r>
          </a:p>
        </p:txBody>
      </p:sp>
      <p:sp>
        <p:nvSpPr>
          <p:cNvPr id="6" name="Line 18"/>
          <p:cNvSpPr>
            <a:spLocks noChangeShapeType="1"/>
          </p:cNvSpPr>
          <p:nvPr/>
        </p:nvSpPr>
        <p:spPr bwMode="auto">
          <a:xfrm>
            <a:off x="7620" y="2494915"/>
            <a:ext cx="5859145"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提前还款申请</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二</a:t>
            </a:r>
          </a:p>
        </p:txBody>
      </p:sp>
      <p:sp>
        <p:nvSpPr>
          <p:cNvPr id="10" name="Rectangle 14"/>
          <p:cNvSpPr/>
          <p:nvPr/>
        </p:nvSpPr>
        <p:spPr>
          <a:xfrm>
            <a:off x="427649" y="2685198"/>
            <a:ext cx="3398763" cy="700192"/>
          </a:xfrm>
          <a:prstGeom prst="rect">
            <a:avLst/>
          </a:prstGeom>
        </p:spPr>
        <p:txBody>
          <a:bodyPr wrap="square">
            <a:spAutoFit/>
          </a:bodyPr>
          <a:lstStyle/>
          <a:p>
            <a:pPr>
              <a:lnSpc>
                <a:spcPct val="150000"/>
              </a:lnSpc>
            </a:pPr>
            <a:r>
              <a:rPr lang="en-US" altLang="zh-CN" sz="1400" dirty="0"/>
              <a:t>    </a:t>
            </a:r>
            <a:r>
              <a:rPr lang="zh-CN" altLang="en-US" sz="1400" dirty="0"/>
              <a:t>选择完毕后，点击“确定”按钮，保存提前还款申请信息。如右图所示：</a:t>
            </a:r>
            <a:endParaRPr lang="zh-CN" altLang="zh-CN" sz="1400" b="1" dirty="0"/>
          </a:p>
        </p:txBody>
      </p:sp>
      <p:sp>
        <p:nvSpPr>
          <p:cNvPr id="15" name="Rectangle 14"/>
          <p:cNvSpPr/>
          <p:nvPr/>
        </p:nvSpPr>
        <p:spPr>
          <a:xfrm>
            <a:off x="528678" y="3464322"/>
            <a:ext cx="3398763" cy="3000821"/>
          </a:xfrm>
          <a:prstGeom prst="rect">
            <a:avLst/>
          </a:prstGeom>
        </p:spPr>
        <p:txBody>
          <a:bodyPr wrap="square">
            <a:spAutoFit/>
          </a:bodyPr>
          <a:lstStyle/>
          <a:p>
            <a:pPr>
              <a:lnSpc>
                <a:spcPct val="150000"/>
              </a:lnSpc>
            </a:pPr>
            <a:r>
              <a:rPr lang="zh-CN" altLang="zh-CN" sz="1400" b="1" dirty="0"/>
              <a:t>删除提前还款申请：</a:t>
            </a:r>
          </a:p>
          <a:p>
            <a:pPr>
              <a:lnSpc>
                <a:spcPct val="150000"/>
              </a:lnSpc>
            </a:pPr>
            <a:r>
              <a:rPr lang="en-US" altLang="zh-CN" sz="1400" dirty="0"/>
              <a:t>      </a:t>
            </a:r>
            <a:r>
              <a:rPr lang="zh-CN" altLang="zh-CN" sz="1400" dirty="0"/>
              <a:t>如变更，需删除该提前还款申请，如图</a:t>
            </a:r>
            <a:r>
              <a:rPr lang="en-US" altLang="zh-CN" sz="1400" dirty="0"/>
              <a:t>7</a:t>
            </a:r>
            <a:r>
              <a:rPr lang="zh-CN" altLang="zh-CN" sz="1400" dirty="0"/>
              <a:t>所示，点击需删申请记录→点击右下方“删除”，删除完毕。</a:t>
            </a:r>
          </a:p>
          <a:p>
            <a:pPr>
              <a:lnSpc>
                <a:spcPct val="150000"/>
              </a:lnSpc>
            </a:pPr>
            <a:r>
              <a:rPr lang="zh-CN" altLang="zh-CN" sz="1400" b="1" dirty="0"/>
              <a:t>划扣“提前还款”信息反馈</a:t>
            </a:r>
          </a:p>
          <a:p>
            <a:pPr>
              <a:lnSpc>
                <a:spcPct val="150000"/>
              </a:lnSpc>
            </a:pPr>
            <a:r>
              <a:rPr lang="en-US" altLang="zh-CN" sz="1400" dirty="0"/>
              <a:t>      </a:t>
            </a:r>
            <a:r>
              <a:rPr lang="zh-CN" altLang="zh-CN" sz="1400" dirty="0"/>
              <a:t>一旦扣款成功，待月底系统更新数据后，学生可看到在线系统→“提前还款申请”的“还款状态”</a:t>
            </a:r>
            <a:r>
              <a:rPr lang="zh-CN" altLang="en-US" sz="1400" dirty="0"/>
              <a:t>，若</a:t>
            </a:r>
            <a:r>
              <a:rPr lang="zh-CN" altLang="zh-CN" sz="1400" dirty="0"/>
              <a:t>显示“失败”或“部分还款”，即说明扣款不成功。</a:t>
            </a:r>
          </a:p>
        </p:txBody>
      </p:sp>
      <p:pic>
        <p:nvPicPr>
          <p:cNvPr id="12" name="图片 11" descr="7.png"/>
          <p:cNvPicPr>
            <a:picLocks noChangeAspect="1"/>
          </p:cNvPicPr>
          <p:nvPr/>
        </p:nvPicPr>
        <p:blipFill>
          <a:blip r:embed="rId3" cstate="print"/>
          <a:stretch>
            <a:fillRect/>
          </a:stretch>
        </p:blipFill>
        <p:spPr>
          <a:xfrm>
            <a:off x="3927475" y="2684780"/>
            <a:ext cx="7762875" cy="4032885"/>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10"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134620" y="494093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686435"/>
            <a:ext cx="6005830" cy="534035"/>
          </a:xfrm>
        </p:spPr>
        <p:txBody>
          <a:bodyPr wrap="square"/>
          <a:lstStyle/>
          <a:p>
            <a:r>
              <a:rPr lang="en-US" altLang="zh-CN" dirty="0"/>
              <a:t>“</a:t>
            </a:r>
            <a:r>
              <a:rPr dirty="0"/>
              <a:t>学生在线系统</a:t>
            </a:r>
            <a:r>
              <a:rPr lang="en-US" altLang="zh-CN" dirty="0"/>
              <a:t>”</a:t>
            </a:r>
            <a:r>
              <a:rPr dirty="0"/>
              <a:t>的功能介绍</a:t>
            </a:r>
          </a:p>
        </p:txBody>
      </p:sp>
      <p:sp>
        <p:nvSpPr>
          <p:cNvPr id="6" name="Line 18"/>
          <p:cNvSpPr>
            <a:spLocks noChangeShapeType="1"/>
          </p:cNvSpPr>
          <p:nvPr/>
        </p:nvSpPr>
        <p:spPr bwMode="auto">
          <a:xfrm flipV="1">
            <a:off x="7620" y="2499995"/>
            <a:ext cx="5554345" cy="18415"/>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毕业信息确认</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rgbClr val="7030A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三</a:t>
            </a:r>
          </a:p>
        </p:txBody>
      </p:sp>
      <p:sp>
        <p:nvSpPr>
          <p:cNvPr id="4" name="Rectangle 14"/>
          <p:cNvSpPr/>
          <p:nvPr/>
        </p:nvSpPr>
        <p:spPr>
          <a:xfrm>
            <a:off x="441718" y="2502318"/>
            <a:ext cx="4839200" cy="2960682"/>
          </a:xfrm>
          <a:prstGeom prst="rect">
            <a:avLst/>
          </a:prstGeom>
        </p:spPr>
        <p:txBody>
          <a:bodyPr wrap="square">
            <a:spAutoFit/>
          </a:bodyPr>
          <a:lstStyle/>
          <a:p>
            <a:pPr>
              <a:lnSpc>
                <a:spcPct val="150000"/>
              </a:lnSpc>
            </a:pPr>
            <a:r>
              <a:rPr lang="en-US" altLang="zh-CN" sz="1400" dirty="0"/>
              <a:t>        </a:t>
            </a:r>
            <a:r>
              <a:rPr lang="zh-CN" altLang="en-US" sz="1400" dirty="0"/>
              <a:t>截止离校前尚未还清所有助学贷款的</a:t>
            </a:r>
            <a:r>
              <a:rPr lang="zh-CN" altLang="zh-CN" sz="1400" dirty="0"/>
              <a:t>毕业生</a:t>
            </a:r>
            <a:r>
              <a:rPr lang="zh-CN" altLang="en-US" sz="1400" dirty="0"/>
              <a:t>都需进行毕业确认操作。</a:t>
            </a:r>
            <a:r>
              <a:rPr lang="zh-CN" altLang="zh-CN" sz="1400" dirty="0"/>
              <a:t>可通过</a:t>
            </a:r>
            <a:r>
              <a:rPr lang="zh-CN" altLang="en-US" sz="1400" dirty="0"/>
              <a:t>“毕业信息确认”</a:t>
            </a:r>
            <a:r>
              <a:rPr lang="zh-CN" altLang="zh-CN" sz="1400" dirty="0"/>
              <a:t>模板块查看你的基本信息、联系方式、联系人信息和毕业后的贷款及还款信息，如果信息有误，请通过页面上方的提示进行修改。确认信息无误后，请点击确认提交毕业信息确认。</a:t>
            </a:r>
          </a:p>
          <a:p>
            <a:pPr>
              <a:lnSpc>
                <a:spcPct val="150000"/>
              </a:lnSpc>
            </a:pPr>
            <a:endParaRPr lang="en-US" altLang="zh-CN" sz="1400" dirty="0"/>
          </a:p>
          <a:p>
            <a:pPr>
              <a:lnSpc>
                <a:spcPct val="150000"/>
              </a:lnSpc>
            </a:pPr>
            <a:r>
              <a:rPr lang="en-US" altLang="zh-CN" sz="1400" dirty="0"/>
              <a:t>        </a:t>
            </a:r>
            <a:r>
              <a:rPr lang="zh-CN" altLang="zh-CN" sz="1400" b="1" dirty="0"/>
              <a:t>注意：</a:t>
            </a:r>
            <a:r>
              <a:rPr lang="zh-CN" altLang="en-US" sz="1400" b="1" dirty="0"/>
              <a:t>未结清贷款的</a:t>
            </a:r>
            <a:r>
              <a:rPr lang="zh-CN" altLang="zh-CN" sz="1400" dirty="0"/>
              <a:t>贷款毕业生离校前必须通过该功能进行网上毕业确认，否则无法办理离校手续。</a:t>
            </a:r>
          </a:p>
          <a:p>
            <a:pPr>
              <a:lnSpc>
                <a:spcPct val="150000"/>
              </a:lnSpc>
            </a:pPr>
            <a:endParaRPr lang="zh-CN" altLang="zh-CN" sz="1400" dirty="0"/>
          </a:p>
        </p:txBody>
      </p:sp>
      <p:sp>
        <p:nvSpPr>
          <p:cNvPr id="13" name="Line 18"/>
          <p:cNvSpPr>
            <a:spLocks noChangeShapeType="1"/>
          </p:cNvSpPr>
          <p:nvPr/>
        </p:nvSpPr>
        <p:spPr bwMode="auto">
          <a:xfrm flipV="1">
            <a:off x="7620" y="5816600"/>
            <a:ext cx="5671185" cy="18415"/>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14" name="Rectangle 13"/>
          <p:cNvSpPr/>
          <p:nvPr/>
        </p:nvSpPr>
        <p:spPr>
          <a:xfrm>
            <a:off x="1837690" y="5203825"/>
            <a:ext cx="2639060" cy="460375"/>
          </a:xfrm>
          <a:prstGeom prst="rect">
            <a:avLst/>
          </a:prstGeom>
        </p:spPr>
        <p:txBody>
          <a:bodyPr wrap="square">
            <a:spAutoFit/>
          </a:bodyPr>
          <a:lstStyle/>
          <a:p>
            <a:r>
              <a:rPr lang="zh-CN" altLang="en-US" sz="2400" dirty="0"/>
              <a:t>登录信息变更</a:t>
            </a:r>
          </a:p>
        </p:txBody>
      </p:sp>
      <p:sp>
        <p:nvSpPr>
          <p:cNvPr id="16" name="任意多边形 83"/>
          <p:cNvSpPr/>
          <p:nvPr/>
        </p:nvSpPr>
        <p:spPr bwMode="auto">
          <a:xfrm rot="16200000">
            <a:off x="673735" y="47536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7" name="椭圆 80"/>
          <p:cNvSpPr/>
          <p:nvPr/>
        </p:nvSpPr>
        <p:spPr bwMode="auto">
          <a:xfrm>
            <a:off x="502920" y="5190490"/>
            <a:ext cx="988060" cy="473710"/>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四</a:t>
            </a:r>
          </a:p>
        </p:txBody>
      </p:sp>
      <p:sp>
        <p:nvSpPr>
          <p:cNvPr id="20" name="Rectangle 14"/>
          <p:cNvSpPr/>
          <p:nvPr/>
        </p:nvSpPr>
        <p:spPr>
          <a:xfrm>
            <a:off x="398909" y="5808885"/>
            <a:ext cx="4839200" cy="700192"/>
          </a:xfrm>
          <a:prstGeom prst="rect">
            <a:avLst/>
          </a:prstGeom>
        </p:spPr>
        <p:txBody>
          <a:bodyPr wrap="square">
            <a:spAutoFit/>
          </a:bodyPr>
          <a:lstStyle/>
          <a:p>
            <a:pPr>
              <a:lnSpc>
                <a:spcPct val="150000"/>
              </a:lnSpc>
            </a:pPr>
            <a:r>
              <a:rPr lang="en-US" altLang="zh-CN" sz="1400" dirty="0"/>
              <a:t>        </a:t>
            </a:r>
            <a:r>
              <a:rPr lang="zh-CN" altLang="zh-CN" sz="1400" dirty="0"/>
              <a:t>通过该模板块修改登录名、密码和提示问题，填写后确定保存。</a:t>
            </a:r>
          </a:p>
        </p:txBody>
      </p:sp>
      <p:pic>
        <p:nvPicPr>
          <p:cNvPr id="32" name="图片 31" descr="330483-14120Z9592153.jpg"/>
          <p:cNvPicPr>
            <a:picLocks noChangeAspect="1"/>
          </p:cNvPicPr>
          <p:nvPr/>
        </p:nvPicPr>
        <p:blipFill>
          <a:blip r:embed="rId3" cstate="print"/>
          <a:stretch>
            <a:fillRect/>
          </a:stretch>
        </p:blipFill>
        <p:spPr>
          <a:xfrm>
            <a:off x="5835650" y="2004695"/>
            <a:ext cx="6064250" cy="4803140"/>
          </a:xfrm>
          <a:prstGeom prst="rect">
            <a:avLst/>
          </a:prstGeom>
          <a:effectLst>
            <a:softEdge rad="317500"/>
          </a:effectLst>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1250"/>
                                        <p:tgtEl>
                                          <p:spTgt spid="7"/>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4" grpId="0"/>
      <p:bldP spid="14"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134620" y="494093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686435"/>
            <a:ext cx="6005830" cy="534035"/>
          </a:xfrm>
        </p:spPr>
        <p:txBody>
          <a:bodyPr wrap="square"/>
          <a:lstStyle/>
          <a:p>
            <a:r>
              <a:rPr lang="en-US" altLang="zh-CN" dirty="0"/>
              <a:t>“</a:t>
            </a:r>
            <a:r>
              <a:rPr dirty="0"/>
              <a:t>学生在线系统</a:t>
            </a:r>
            <a:r>
              <a:rPr lang="en-US" altLang="zh-CN" dirty="0"/>
              <a:t>”</a:t>
            </a:r>
            <a:r>
              <a:rPr dirty="0"/>
              <a:t>的功能介绍</a:t>
            </a:r>
          </a:p>
        </p:txBody>
      </p:sp>
      <p:sp>
        <p:nvSpPr>
          <p:cNvPr id="6" name="Line 18"/>
          <p:cNvSpPr>
            <a:spLocks noChangeShapeType="1"/>
          </p:cNvSpPr>
          <p:nvPr/>
        </p:nvSpPr>
        <p:spPr bwMode="auto">
          <a:xfrm flipV="1">
            <a:off x="7620" y="2499995"/>
            <a:ext cx="5554345" cy="18415"/>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个人信息变更</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rgbClr val="92D05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五</a:t>
            </a:r>
          </a:p>
        </p:txBody>
      </p:sp>
      <p:sp>
        <p:nvSpPr>
          <p:cNvPr id="13" name="Line 18"/>
          <p:cNvSpPr>
            <a:spLocks noChangeShapeType="1"/>
          </p:cNvSpPr>
          <p:nvPr/>
        </p:nvSpPr>
        <p:spPr bwMode="auto">
          <a:xfrm flipV="1">
            <a:off x="7620" y="5816600"/>
            <a:ext cx="5671185" cy="18415"/>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14" name="Rectangle 13"/>
          <p:cNvSpPr/>
          <p:nvPr/>
        </p:nvSpPr>
        <p:spPr>
          <a:xfrm>
            <a:off x="1837690" y="5203825"/>
            <a:ext cx="2639060" cy="460375"/>
          </a:xfrm>
          <a:prstGeom prst="rect">
            <a:avLst/>
          </a:prstGeom>
        </p:spPr>
        <p:txBody>
          <a:bodyPr wrap="square">
            <a:spAutoFit/>
          </a:bodyPr>
          <a:lstStyle/>
          <a:p>
            <a:r>
              <a:rPr lang="zh-CN" altLang="en-US" sz="2400" dirty="0"/>
              <a:t>还款账号的查询</a:t>
            </a:r>
          </a:p>
        </p:txBody>
      </p:sp>
      <p:sp>
        <p:nvSpPr>
          <p:cNvPr id="16" name="任意多边形 83"/>
          <p:cNvSpPr/>
          <p:nvPr/>
        </p:nvSpPr>
        <p:spPr bwMode="auto">
          <a:xfrm rot="16200000">
            <a:off x="673735" y="47536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7" name="椭圆 80"/>
          <p:cNvSpPr/>
          <p:nvPr/>
        </p:nvSpPr>
        <p:spPr bwMode="auto">
          <a:xfrm>
            <a:off x="502920" y="5190490"/>
            <a:ext cx="988060" cy="473710"/>
          </a:xfrm>
          <a:prstGeom prst="roundRect">
            <a:avLst/>
          </a:prstGeom>
          <a:solidFill>
            <a:schemeClr val="accent4">
              <a:lumMod val="60000"/>
              <a:lumOff val="40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六</a:t>
            </a:r>
          </a:p>
        </p:txBody>
      </p:sp>
      <p:sp>
        <p:nvSpPr>
          <p:cNvPr id="10" name="Rectangle 14"/>
          <p:cNvSpPr/>
          <p:nvPr/>
        </p:nvSpPr>
        <p:spPr>
          <a:xfrm>
            <a:off x="398538" y="2658837"/>
            <a:ext cx="5835792" cy="2677656"/>
          </a:xfrm>
          <a:prstGeom prst="rect">
            <a:avLst/>
          </a:prstGeom>
        </p:spPr>
        <p:txBody>
          <a:bodyPr wrap="square">
            <a:spAutoFit/>
          </a:bodyPr>
          <a:lstStyle/>
          <a:p>
            <a:pPr>
              <a:lnSpc>
                <a:spcPct val="150000"/>
              </a:lnSpc>
            </a:pPr>
            <a:r>
              <a:rPr lang="en-US" altLang="zh-CN" sz="1400" dirty="0"/>
              <a:t>        </a:t>
            </a:r>
            <a:r>
              <a:rPr lang="zh-CN" altLang="zh-CN" sz="1400" dirty="0"/>
              <a:t>学生通过此板块可以修改其个人信息，包括：基本信息、联系方式、就业信息、家庭信息等。</a:t>
            </a:r>
          </a:p>
          <a:p>
            <a:pPr>
              <a:lnSpc>
                <a:spcPct val="150000"/>
              </a:lnSpc>
            </a:pPr>
            <a:r>
              <a:rPr lang="en-US" altLang="zh-CN" sz="1400" dirty="0"/>
              <a:t>        </a:t>
            </a:r>
            <a:r>
              <a:rPr lang="zh-CN" altLang="zh-CN" sz="1400" dirty="0"/>
              <a:t>（</a:t>
            </a:r>
            <a:r>
              <a:rPr lang="en-US" altLang="zh-CN" sz="1400" dirty="0"/>
              <a:t>1</a:t>
            </a:r>
            <a:r>
              <a:rPr lang="zh-CN" altLang="zh-CN" sz="1400" dirty="0"/>
              <a:t>）个人信息修改完毕后，点击“保存”按钮，保存学生个人信息。</a:t>
            </a:r>
          </a:p>
          <a:p>
            <a:pPr>
              <a:lnSpc>
                <a:spcPct val="150000"/>
              </a:lnSpc>
            </a:pPr>
            <a:r>
              <a:rPr lang="en-US" altLang="zh-CN" sz="1400" dirty="0"/>
              <a:t>        </a:t>
            </a:r>
            <a:r>
              <a:rPr lang="zh-CN" altLang="zh-CN" sz="1400" dirty="0"/>
              <a:t>（</a:t>
            </a:r>
            <a:r>
              <a:rPr lang="en-US" altLang="zh-CN" sz="1400" dirty="0"/>
              <a:t>2</a:t>
            </a:r>
            <a:r>
              <a:rPr lang="zh-CN" altLang="zh-CN" sz="1400" dirty="0"/>
              <a:t>）只有院系经办人确认同意后，学生修改过的信息才能正式在系统中生效；否则不会生效。</a:t>
            </a:r>
          </a:p>
          <a:p>
            <a:pPr>
              <a:lnSpc>
                <a:spcPct val="150000"/>
              </a:lnSpc>
            </a:pPr>
            <a:r>
              <a:rPr lang="en-US" altLang="zh-CN" sz="1400" dirty="0"/>
              <a:t>        </a:t>
            </a:r>
            <a:r>
              <a:rPr lang="zh-CN" altLang="zh-CN" sz="1400" dirty="0"/>
              <a:t>（</a:t>
            </a:r>
            <a:r>
              <a:rPr lang="en-US" altLang="zh-CN" sz="1400" dirty="0"/>
              <a:t>3</a:t>
            </a:r>
            <a:r>
              <a:rPr lang="zh-CN" altLang="zh-CN" sz="1400" dirty="0"/>
              <a:t>）贷款学生姓名、身份证号码变更，需提供有效证明，由院系经办人在学生管理——关键信息变更中新增。</a:t>
            </a:r>
          </a:p>
          <a:p>
            <a:pPr>
              <a:lnSpc>
                <a:spcPct val="150000"/>
              </a:lnSpc>
            </a:pPr>
            <a:endParaRPr lang="zh-CN" altLang="zh-CN" sz="1400" dirty="0"/>
          </a:p>
        </p:txBody>
      </p:sp>
      <p:sp>
        <p:nvSpPr>
          <p:cNvPr id="5" name="Rectangle 14"/>
          <p:cNvSpPr/>
          <p:nvPr/>
        </p:nvSpPr>
        <p:spPr>
          <a:xfrm>
            <a:off x="502920" y="5913755"/>
            <a:ext cx="8912225" cy="953135"/>
          </a:xfrm>
          <a:prstGeom prst="rect">
            <a:avLst/>
          </a:prstGeom>
        </p:spPr>
        <p:txBody>
          <a:bodyPr wrap="square">
            <a:spAutoFit/>
          </a:bodyPr>
          <a:lstStyle/>
          <a:p>
            <a:pPr>
              <a:lnSpc>
                <a:spcPct val="150000"/>
              </a:lnSpc>
            </a:pPr>
            <a:r>
              <a:rPr lang="en-US" altLang="zh-CN" sz="1400" dirty="0"/>
              <a:t>        </a:t>
            </a:r>
            <a:r>
              <a:rPr lang="zh-CN" altLang="zh-CN" sz="1400" dirty="0"/>
              <a:t>贷款学生如果忘记自己的还款账号，可以通过系统进行查询，方法是登录</a:t>
            </a:r>
            <a:r>
              <a:rPr lang="zh-CN" altLang="en-US" sz="1400" dirty="0"/>
              <a:t>学生</a:t>
            </a:r>
            <a:r>
              <a:rPr lang="zh-CN" altLang="zh-CN" sz="1400" dirty="0"/>
              <a:t>在线</a:t>
            </a:r>
            <a:r>
              <a:rPr lang="zh-CN" altLang="en-US" sz="1400" dirty="0"/>
              <a:t>服务</a:t>
            </a:r>
            <a:r>
              <a:rPr lang="zh-CN" altLang="zh-CN" sz="1400" dirty="0"/>
              <a:t>系统后，在系统页面左侧菜单栏，点击“贷款及应还款查询”，打开页面，如图所示，在页面右侧即可查询到你的还款账号。</a:t>
            </a:r>
          </a:p>
          <a:p>
            <a:endParaRPr lang="zh-CN" altLang="en-US" sz="1400" dirty="0"/>
          </a:p>
        </p:txBody>
      </p:sp>
      <p:pic>
        <p:nvPicPr>
          <p:cNvPr id="41" name="图片 40" descr="8_副本.png"/>
          <p:cNvPicPr>
            <a:picLocks noChangeAspect="1"/>
          </p:cNvPicPr>
          <p:nvPr/>
        </p:nvPicPr>
        <p:blipFill>
          <a:blip r:embed="rId3" cstate="print"/>
          <a:stretch>
            <a:fillRect/>
          </a:stretch>
        </p:blipFill>
        <p:spPr>
          <a:xfrm>
            <a:off x="6396990" y="2324100"/>
            <a:ext cx="5677535" cy="3148965"/>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1250"/>
                                        <p:tgtEl>
                                          <p:spTgt spid="7"/>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14" grpId="0"/>
      <p:bldP spid="10"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134620" y="494093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697865"/>
            <a:ext cx="6005830" cy="534035"/>
          </a:xfrm>
        </p:spPr>
        <p:txBody>
          <a:bodyPr wrap="square"/>
          <a:lstStyle/>
          <a:p>
            <a:r>
              <a:rPr lang="en-US" altLang="zh-CN" dirty="0"/>
              <a:t>“</a:t>
            </a:r>
            <a:r>
              <a:rPr dirty="0"/>
              <a:t>学生在线系统</a:t>
            </a:r>
            <a:r>
              <a:rPr lang="en-US" altLang="zh-CN" dirty="0"/>
              <a:t>”</a:t>
            </a:r>
            <a:r>
              <a:rPr dirty="0"/>
              <a:t>的功能介绍</a:t>
            </a:r>
          </a:p>
        </p:txBody>
      </p:sp>
      <p:sp>
        <p:nvSpPr>
          <p:cNvPr id="6" name="Line 18"/>
          <p:cNvSpPr>
            <a:spLocks noChangeShapeType="1"/>
          </p:cNvSpPr>
          <p:nvPr/>
        </p:nvSpPr>
        <p:spPr bwMode="auto">
          <a:xfrm flipV="1">
            <a:off x="7620" y="2499995"/>
            <a:ext cx="5554345" cy="18415"/>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还款及应还款查询</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chemeClr val="accent5">
              <a:lumMod val="25000"/>
              <a:lumOff val="7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七</a:t>
            </a:r>
          </a:p>
        </p:txBody>
      </p:sp>
      <p:sp>
        <p:nvSpPr>
          <p:cNvPr id="13" name="Line 18"/>
          <p:cNvSpPr>
            <a:spLocks noChangeShapeType="1"/>
          </p:cNvSpPr>
          <p:nvPr/>
        </p:nvSpPr>
        <p:spPr bwMode="auto">
          <a:xfrm flipV="1">
            <a:off x="7620" y="5816600"/>
            <a:ext cx="5671185" cy="18415"/>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14" name="Rectangle 13"/>
          <p:cNvSpPr/>
          <p:nvPr/>
        </p:nvSpPr>
        <p:spPr>
          <a:xfrm>
            <a:off x="1837690" y="5203825"/>
            <a:ext cx="2639060" cy="460375"/>
          </a:xfrm>
          <a:prstGeom prst="rect">
            <a:avLst/>
          </a:prstGeom>
        </p:spPr>
        <p:txBody>
          <a:bodyPr wrap="square">
            <a:spAutoFit/>
          </a:bodyPr>
          <a:lstStyle/>
          <a:p>
            <a:r>
              <a:rPr lang="zh-CN" altLang="en-US" sz="2400" dirty="0"/>
              <a:t>还款明细查询</a:t>
            </a:r>
          </a:p>
        </p:txBody>
      </p:sp>
      <p:sp>
        <p:nvSpPr>
          <p:cNvPr id="16" name="任意多边形 83"/>
          <p:cNvSpPr/>
          <p:nvPr/>
        </p:nvSpPr>
        <p:spPr bwMode="auto">
          <a:xfrm rot="16200000">
            <a:off x="673735" y="47536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7" name="椭圆 80"/>
          <p:cNvSpPr/>
          <p:nvPr/>
        </p:nvSpPr>
        <p:spPr bwMode="auto">
          <a:xfrm>
            <a:off x="502920" y="5190490"/>
            <a:ext cx="988060" cy="473710"/>
          </a:xfrm>
          <a:prstGeom prst="roundRect">
            <a:avLst/>
          </a:prstGeom>
          <a:solidFill>
            <a:srgbClr val="F23C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八</a:t>
            </a:r>
          </a:p>
        </p:txBody>
      </p:sp>
      <p:sp>
        <p:nvSpPr>
          <p:cNvPr id="4" name="Rectangle 14"/>
          <p:cNvSpPr/>
          <p:nvPr/>
        </p:nvSpPr>
        <p:spPr>
          <a:xfrm>
            <a:off x="376612" y="2559614"/>
            <a:ext cx="6986498" cy="2677656"/>
          </a:xfrm>
          <a:prstGeom prst="rect">
            <a:avLst/>
          </a:prstGeom>
        </p:spPr>
        <p:txBody>
          <a:bodyPr wrap="square">
            <a:spAutoFit/>
          </a:bodyPr>
          <a:lstStyle/>
          <a:p>
            <a:pPr>
              <a:lnSpc>
                <a:spcPct val="150000"/>
              </a:lnSpc>
            </a:pPr>
            <a:r>
              <a:rPr lang="en-US" altLang="zh-CN" sz="1400" dirty="0"/>
              <a:t>      </a:t>
            </a:r>
            <a:r>
              <a:rPr lang="zh-CN" altLang="zh-CN" sz="1400" dirty="0"/>
              <a:t>学生通过此模块查看学生所签订的合同的贷款信息，包括：合同编号、贷款金额、贷款开始日期、贷款到期日期、贷款余额、逾期本金、逾期利息、应还日期、应还本金、本金合计、利息合计、</a:t>
            </a:r>
            <a:r>
              <a:rPr lang="zh-CN" altLang="en-US" sz="1400" dirty="0"/>
              <a:t>还款</a:t>
            </a:r>
            <a:r>
              <a:rPr lang="zh-CN" altLang="zh-CN" sz="1400" dirty="0"/>
              <a:t>账号、合同状态等信息。</a:t>
            </a:r>
          </a:p>
          <a:p>
            <a:pPr>
              <a:lnSpc>
                <a:spcPct val="150000"/>
              </a:lnSpc>
            </a:pPr>
            <a:r>
              <a:rPr lang="en-US" altLang="zh-CN" sz="1400" dirty="0"/>
              <a:t>      </a:t>
            </a:r>
            <a:r>
              <a:rPr lang="zh-CN" altLang="zh-CN" sz="1400" dirty="0"/>
              <a:t>学生使用此功能查看学生所签订的合同的贷款信息，操作方法如下：在“贷款及应还款查询”信息页面中，使用鼠标点击一条需要查看的贷款信息的“贷款记录”名称，系统打开贷款信息详细信息页面。</a:t>
            </a:r>
          </a:p>
          <a:p>
            <a:pPr>
              <a:lnSpc>
                <a:spcPct val="150000"/>
              </a:lnSpc>
            </a:pPr>
            <a:r>
              <a:rPr lang="en-US" altLang="zh-CN" sz="1400" dirty="0"/>
              <a:t>      </a:t>
            </a:r>
            <a:r>
              <a:rPr lang="zh-CN" altLang="zh-CN" sz="1400" dirty="0"/>
              <a:t>请注意：应收日期只有在需要还款的情况下才会显示数值。</a:t>
            </a:r>
          </a:p>
          <a:p>
            <a:pPr>
              <a:lnSpc>
                <a:spcPct val="150000"/>
              </a:lnSpc>
            </a:pPr>
            <a:endParaRPr lang="zh-CN" altLang="zh-CN" sz="1400" dirty="0"/>
          </a:p>
        </p:txBody>
      </p:sp>
      <p:sp>
        <p:nvSpPr>
          <p:cNvPr id="21" name="Rectangle 14"/>
          <p:cNvSpPr/>
          <p:nvPr/>
        </p:nvSpPr>
        <p:spPr>
          <a:xfrm>
            <a:off x="502920" y="5750560"/>
            <a:ext cx="11019155" cy="1060450"/>
          </a:xfrm>
          <a:prstGeom prst="rect">
            <a:avLst/>
          </a:prstGeom>
        </p:spPr>
        <p:txBody>
          <a:bodyPr wrap="square">
            <a:spAutoFit/>
          </a:bodyPr>
          <a:lstStyle/>
          <a:p>
            <a:pPr>
              <a:lnSpc>
                <a:spcPct val="150000"/>
              </a:lnSpc>
            </a:pPr>
            <a:r>
              <a:rPr lang="en-US" altLang="zh-CN" sz="1400" dirty="0"/>
              <a:t>      </a:t>
            </a:r>
            <a:r>
              <a:rPr lang="zh-CN" altLang="zh-CN" sz="1400" dirty="0"/>
              <a:t>学生通过此模块查看其签订的某个合同的还款明细信息，包括贷款合同号、还款类型、应还金额、实还金额、应还款日期、扣款日期等信息。查询操作如下：在页面上角“请选择还款中”选择“</a:t>
            </a:r>
            <a:r>
              <a:rPr lang="en-US" altLang="zh-CN" sz="1400" dirty="0"/>
              <a:t>20xx</a:t>
            </a:r>
            <a:r>
              <a:rPr lang="zh-CN" altLang="zh-CN" sz="1400" dirty="0"/>
              <a:t>年第一笔贷款”，点击旁边“查询”按钮，即可显示该笔合同的还款情况。如未还款，则显示“</a:t>
            </a:r>
            <a:r>
              <a:rPr lang="en-US" altLang="zh-CN" sz="1400" dirty="0"/>
              <a:t>no data</a:t>
            </a:r>
            <a:r>
              <a:rPr lang="zh-CN" altLang="zh-CN" sz="1400" dirty="0"/>
              <a:t>”。</a:t>
            </a:r>
          </a:p>
        </p:txBody>
      </p:sp>
      <p:pic>
        <p:nvPicPr>
          <p:cNvPr id="20" name="图片 19" descr="2  资环学院雄姿.jpg"/>
          <p:cNvPicPr>
            <a:picLocks noChangeAspect="1"/>
          </p:cNvPicPr>
          <p:nvPr/>
        </p:nvPicPr>
        <p:blipFill>
          <a:blip r:embed="rId3" cstate="print"/>
          <a:stretch>
            <a:fillRect/>
          </a:stretch>
        </p:blipFill>
        <p:spPr>
          <a:xfrm>
            <a:off x="7362825" y="2076450"/>
            <a:ext cx="4540885" cy="3380105"/>
          </a:xfrm>
          <a:prstGeom prst="rect">
            <a:avLst/>
          </a:prstGeom>
          <a:effectLst>
            <a:softEdge rad="317500"/>
          </a:effectLst>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14" grpId="0"/>
      <p:bldP spid="4"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196215" y="3887470"/>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720725"/>
            <a:ext cx="6005830" cy="534035"/>
          </a:xfrm>
        </p:spPr>
        <p:txBody>
          <a:bodyPr wrap="square"/>
          <a:lstStyle/>
          <a:p>
            <a:r>
              <a:rPr lang="en-US" altLang="zh-CN" dirty="0"/>
              <a:t>“</a:t>
            </a:r>
            <a:r>
              <a:rPr dirty="0"/>
              <a:t>学生在线系统</a:t>
            </a:r>
            <a:r>
              <a:rPr lang="en-US" altLang="zh-CN" dirty="0"/>
              <a:t>”</a:t>
            </a:r>
            <a:r>
              <a:rPr dirty="0"/>
              <a:t>的功能介绍</a:t>
            </a:r>
          </a:p>
        </p:txBody>
      </p:sp>
      <p:grpSp>
        <p:nvGrpSpPr>
          <p:cNvPr id="9" name="组合 8"/>
          <p:cNvGrpSpPr/>
          <p:nvPr/>
        </p:nvGrpSpPr>
        <p:grpSpPr>
          <a:xfrm>
            <a:off x="-2555" y="3779484"/>
            <a:ext cx="5670550" cy="730250"/>
            <a:chOff x="12" y="8038"/>
            <a:chExt cx="8930" cy="1150"/>
          </a:xfrm>
        </p:grpSpPr>
        <p:sp>
          <p:nvSpPr>
            <p:cNvPr id="13" name="Line 18"/>
            <p:cNvSpPr>
              <a:spLocks noChangeShapeType="1"/>
            </p:cNvSpPr>
            <p:nvPr/>
          </p:nvSpPr>
          <p:spPr bwMode="auto">
            <a:xfrm flipV="1">
              <a:off x="12" y="9160"/>
              <a:ext cx="8931" cy="29"/>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14" name="Rectangle 13"/>
            <p:cNvSpPr/>
            <p:nvPr/>
          </p:nvSpPr>
          <p:spPr>
            <a:xfrm>
              <a:off x="2894" y="8195"/>
              <a:ext cx="4156" cy="725"/>
            </a:xfrm>
            <a:prstGeom prst="rect">
              <a:avLst/>
            </a:prstGeom>
          </p:spPr>
          <p:txBody>
            <a:bodyPr wrap="square">
              <a:spAutoFit/>
            </a:bodyPr>
            <a:lstStyle/>
            <a:p>
              <a:r>
                <a:rPr lang="zh-CN" altLang="en-US" sz="2400" dirty="0"/>
                <a:t>还款账号的查询</a:t>
              </a:r>
            </a:p>
          </p:txBody>
        </p:sp>
        <p:sp>
          <p:nvSpPr>
            <p:cNvPr id="16" name="任意多边形 83"/>
            <p:cNvSpPr/>
            <p:nvPr/>
          </p:nvSpPr>
          <p:spPr bwMode="auto">
            <a:xfrm rot="16200000">
              <a:off x="1061" y="7486"/>
              <a:ext cx="1018" cy="2122"/>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7" name="椭圆 80"/>
            <p:cNvSpPr/>
            <p:nvPr/>
          </p:nvSpPr>
          <p:spPr bwMode="auto">
            <a:xfrm>
              <a:off x="792" y="8174"/>
              <a:ext cx="1556" cy="746"/>
            </a:xfrm>
            <a:prstGeom prst="roundRect">
              <a:avLst/>
            </a:prstGeom>
            <a:solidFill>
              <a:schemeClr val="accent4">
                <a:lumMod val="60000"/>
                <a:lumOff val="40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zh-CN" altLang="en-US" sz="2400" kern="0" dirty="0">
                  <a:solidFill>
                    <a:srgbClr val="FFFFFF"/>
                  </a:solidFill>
                  <a:latin typeface="+mj-ea"/>
                  <a:ea typeface="+mj-ea"/>
                </a:rPr>
                <a:t>十</a:t>
              </a:r>
              <a:endParaRPr kumimoji="0" lang="zh-CN" altLang="en-US" sz="2400" i="0" u="none" strike="noStrike" kern="0" cap="none" spc="0" normalizeH="0" baseline="0" noProof="0" dirty="0">
                <a:ln>
                  <a:noFill/>
                </a:ln>
                <a:solidFill>
                  <a:srgbClr val="FFFFFF"/>
                </a:solidFill>
                <a:effectLst/>
                <a:uLnTx/>
                <a:uFillTx/>
                <a:latin typeface="+mj-ea"/>
                <a:ea typeface="+mj-ea"/>
              </a:endParaRPr>
            </a:p>
          </p:txBody>
        </p:sp>
      </p:grpSp>
      <p:sp>
        <p:nvSpPr>
          <p:cNvPr id="4" name="Rectangle 14"/>
          <p:cNvSpPr/>
          <p:nvPr/>
        </p:nvSpPr>
        <p:spPr>
          <a:xfrm>
            <a:off x="482814" y="2646347"/>
            <a:ext cx="11055593" cy="738664"/>
          </a:xfrm>
          <a:prstGeom prst="rect">
            <a:avLst/>
          </a:prstGeom>
        </p:spPr>
        <p:txBody>
          <a:bodyPr wrap="square">
            <a:spAutoFit/>
          </a:bodyPr>
          <a:lstStyle/>
          <a:p>
            <a:pPr>
              <a:lnSpc>
                <a:spcPct val="150000"/>
              </a:lnSpc>
            </a:pPr>
            <a:r>
              <a:rPr lang="en-US" altLang="zh-CN" sz="1400" dirty="0"/>
              <a:t>        </a:t>
            </a:r>
            <a:r>
              <a:rPr lang="zh-CN" altLang="zh-CN" sz="1400" dirty="0"/>
              <a:t>学生可以通过该模板查询所有贷款合同当年应收取的本金和利息的测算，其中，应还本金和应还利息显示的金额为测算值，最终扣款金额请在规定还款日前</a:t>
            </a:r>
            <a:r>
              <a:rPr lang="en-US" altLang="zh-CN" sz="1400" dirty="0"/>
              <a:t>20</a:t>
            </a:r>
            <a:r>
              <a:rPr lang="zh-CN" altLang="zh-CN" sz="1400" dirty="0"/>
              <a:t>天，在“贷款及应还款查询”</a:t>
            </a:r>
            <a:r>
              <a:rPr lang="zh-CN" altLang="en-US" sz="1400" dirty="0"/>
              <a:t>查询。</a:t>
            </a:r>
            <a:endParaRPr lang="zh-CN" altLang="zh-CN" sz="1400" dirty="0"/>
          </a:p>
        </p:txBody>
      </p:sp>
      <p:sp>
        <p:nvSpPr>
          <p:cNvPr id="39" name="Rectangle 14"/>
          <p:cNvSpPr/>
          <p:nvPr/>
        </p:nvSpPr>
        <p:spPr>
          <a:xfrm>
            <a:off x="460553" y="5243468"/>
            <a:ext cx="7241145" cy="1061829"/>
          </a:xfrm>
          <a:prstGeom prst="rect">
            <a:avLst/>
          </a:prstGeom>
        </p:spPr>
        <p:txBody>
          <a:bodyPr wrap="square">
            <a:spAutoFit/>
          </a:bodyPr>
          <a:lstStyle/>
          <a:p>
            <a:pPr>
              <a:lnSpc>
                <a:spcPct val="150000"/>
              </a:lnSpc>
            </a:pPr>
            <a:r>
              <a:rPr lang="en-US" altLang="zh-CN" sz="1400" dirty="0"/>
              <a:t>      </a:t>
            </a:r>
            <a:r>
              <a:rPr lang="zh-CN" altLang="zh-CN" sz="1400" dirty="0"/>
              <a:t>（</a:t>
            </a:r>
            <a:r>
              <a:rPr lang="en-US" altLang="zh-CN" sz="1400" dirty="0"/>
              <a:t>1</a:t>
            </a:r>
            <a:r>
              <a:rPr lang="zh-CN" altLang="zh-CN" sz="1400" dirty="0"/>
              <a:t>）使用鼠标点击“在线咨询与投诉”，系统打开在线咨询与投诉页面。</a:t>
            </a:r>
          </a:p>
          <a:p>
            <a:pPr>
              <a:lnSpc>
                <a:spcPct val="150000"/>
              </a:lnSpc>
            </a:pPr>
            <a:r>
              <a:rPr lang="en-US" altLang="zh-CN" sz="1400" dirty="0"/>
              <a:t>      </a:t>
            </a:r>
            <a:r>
              <a:rPr lang="zh-CN" altLang="zh-CN" sz="1400" dirty="0"/>
              <a:t>（</a:t>
            </a:r>
            <a:r>
              <a:rPr lang="en-US" altLang="zh-CN" sz="1400" dirty="0"/>
              <a:t>2</a:t>
            </a:r>
            <a:r>
              <a:rPr lang="zh-CN" altLang="zh-CN" sz="1400" dirty="0"/>
              <a:t>）点击“新增”，系统打开在线咨询与投诉新增页面→进入网页对话框→填写联系方式、主要内容，点击类型“咨询”或“投诉”→点击“确认”，保存信息。</a:t>
            </a:r>
          </a:p>
        </p:txBody>
      </p:sp>
      <p:sp>
        <p:nvSpPr>
          <p:cNvPr id="21" name="Rectangle 14"/>
          <p:cNvSpPr/>
          <p:nvPr/>
        </p:nvSpPr>
        <p:spPr>
          <a:xfrm>
            <a:off x="651618" y="4510314"/>
            <a:ext cx="7120868" cy="738664"/>
          </a:xfrm>
          <a:prstGeom prst="rect">
            <a:avLst/>
          </a:prstGeom>
        </p:spPr>
        <p:txBody>
          <a:bodyPr wrap="square">
            <a:spAutoFit/>
          </a:bodyPr>
          <a:lstStyle/>
          <a:p>
            <a:pPr>
              <a:lnSpc>
                <a:spcPct val="150000"/>
              </a:lnSpc>
            </a:pPr>
            <a:r>
              <a:rPr lang="en-US" altLang="zh-CN" sz="1400" dirty="0"/>
              <a:t>        </a:t>
            </a:r>
            <a:r>
              <a:rPr lang="zh-CN" altLang="zh-CN" sz="1400" dirty="0"/>
              <a:t>学生通过此模块查看系统发送给该生的相关信息，包括消息传递类型、还款通知类型以及催款通知类型的信息，并且可以回复消息传递类型的信息。</a:t>
            </a:r>
          </a:p>
        </p:txBody>
      </p:sp>
      <p:pic>
        <p:nvPicPr>
          <p:cNvPr id="31" name="图片 30" descr="W020131231627411495467.jpg"/>
          <p:cNvPicPr>
            <a:picLocks noChangeAspect="1"/>
          </p:cNvPicPr>
          <p:nvPr/>
        </p:nvPicPr>
        <p:blipFill>
          <a:blip r:embed="rId3" cstate="print"/>
          <a:stretch>
            <a:fillRect/>
          </a:stretch>
        </p:blipFill>
        <p:spPr>
          <a:xfrm>
            <a:off x="7794625" y="3987165"/>
            <a:ext cx="3956685" cy="2632075"/>
          </a:xfrm>
          <a:prstGeom prst="rect">
            <a:avLst/>
          </a:prstGeom>
          <a:effectLst>
            <a:softEdge rad="317500"/>
          </a:effectLst>
        </p:spPr>
      </p:pic>
      <p:grpSp>
        <p:nvGrpSpPr>
          <p:cNvPr id="26" name="组合 25"/>
          <p:cNvGrpSpPr/>
          <p:nvPr/>
        </p:nvGrpSpPr>
        <p:grpSpPr>
          <a:xfrm>
            <a:off x="-31274" y="1818096"/>
            <a:ext cx="5670550" cy="730250"/>
            <a:chOff x="12" y="8038"/>
            <a:chExt cx="8930" cy="1150"/>
          </a:xfrm>
        </p:grpSpPr>
        <p:sp>
          <p:nvSpPr>
            <p:cNvPr id="27" name="Line 18"/>
            <p:cNvSpPr>
              <a:spLocks noChangeShapeType="1"/>
            </p:cNvSpPr>
            <p:nvPr/>
          </p:nvSpPr>
          <p:spPr bwMode="auto">
            <a:xfrm flipV="1">
              <a:off x="12" y="9160"/>
              <a:ext cx="8931" cy="29"/>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28" name="Rectangle 13"/>
            <p:cNvSpPr/>
            <p:nvPr/>
          </p:nvSpPr>
          <p:spPr>
            <a:xfrm>
              <a:off x="2894" y="8195"/>
              <a:ext cx="4156" cy="725"/>
            </a:xfrm>
            <a:prstGeom prst="rect">
              <a:avLst/>
            </a:prstGeom>
          </p:spPr>
          <p:txBody>
            <a:bodyPr wrap="square">
              <a:spAutoFit/>
            </a:bodyPr>
            <a:lstStyle/>
            <a:p>
              <a:r>
                <a:rPr lang="zh-CN" altLang="en-US" sz="2400" dirty="0"/>
                <a:t>本年应收本息测算</a:t>
              </a:r>
            </a:p>
          </p:txBody>
        </p:sp>
        <p:sp>
          <p:nvSpPr>
            <p:cNvPr id="29" name="任意多边形 83"/>
            <p:cNvSpPr/>
            <p:nvPr/>
          </p:nvSpPr>
          <p:spPr bwMode="auto">
            <a:xfrm rot="16200000">
              <a:off x="1061" y="7486"/>
              <a:ext cx="1018" cy="2122"/>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0" name="椭圆 80"/>
            <p:cNvSpPr/>
            <p:nvPr/>
          </p:nvSpPr>
          <p:spPr bwMode="auto">
            <a:xfrm>
              <a:off x="792" y="8174"/>
              <a:ext cx="1556" cy="746"/>
            </a:xfrm>
            <a:prstGeom prst="roundRect">
              <a:avLst/>
            </a:prstGeom>
            <a:solidFill>
              <a:schemeClr val="accent4">
                <a:lumMod val="60000"/>
                <a:lumOff val="40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九</a:t>
              </a:r>
            </a:p>
          </p:txBody>
        </p:sp>
      </p:gr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1250"/>
                                        <p:tgtEl>
                                          <p:spTgt spid="7"/>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4" grpId="0"/>
      <p:bldP spid="3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0"/>
          </p:nvPr>
        </p:nvSpPr>
        <p:spPr>
          <a:xfrm>
            <a:off x="3163570" y="1318260"/>
            <a:ext cx="8242935" cy="922020"/>
          </a:xfrm>
        </p:spPr>
        <p:txBody>
          <a:bodyPr wrap="square"/>
          <a:lstStyle/>
          <a:p>
            <a:pPr algn="l"/>
            <a:r>
              <a:rPr lang="zh-CN" altLang="en-US" sz="6000">
                <a:latin typeface="+mn-ea"/>
                <a:cs typeface="+mn-ea"/>
              </a:rPr>
              <a:t>支付宝使用说明</a:t>
            </a: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1" name="文本占位符 17"/>
          <p:cNvSpPr>
            <a:spLocks noGrp="1"/>
          </p:cNvSpPr>
          <p:nvPr>
            <p:ph type="body" sz="quarter" idx="12"/>
          </p:nvPr>
        </p:nvSpPr>
        <p:spPr>
          <a:xfrm>
            <a:off x="1388110" y="1363980"/>
            <a:ext cx="975360" cy="755650"/>
          </a:xfrm>
          <a:prstGeom prst="rect">
            <a:avLst/>
          </a:prstGeom>
        </p:spPr>
        <p:txBody>
          <a:bodyPr wrap="square"/>
          <a:lstStyle/>
          <a:p>
            <a:r>
              <a:rPr lang="en-US" altLang="zh-CN" sz="4800" b="1" dirty="0"/>
              <a:t>05</a:t>
            </a:r>
            <a:endParaRPr lang="zh-CN" altLang="en-US" sz="4800" b="1" dirty="0"/>
          </a:p>
        </p:txBody>
      </p:sp>
      <p:sp>
        <p:nvSpPr>
          <p:cNvPr id="25" name="TextBox 13"/>
          <p:cNvSpPr txBox="1"/>
          <p:nvPr/>
        </p:nvSpPr>
        <p:spPr>
          <a:xfrm>
            <a:off x="3162935" y="2875280"/>
            <a:ext cx="6811645" cy="1938020"/>
          </a:xfrm>
          <a:prstGeom prst="rect">
            <a:avLst/>
          </a:prstGeom>
          <a:noFill/>
        </p:spPr>
        <p:txBody>
          <a:bodyPr wrap="square" rtlCol="0">
            <a:spAutoFit/>
          </a:bodyPr>
          <a:lstStyle/>
          <a:p>
            <a:pPr>
              <a:lnSpc>
                <a:spcPct val="150000"/>
              </a:lnSpc>
            </a:pPr>
            <a:r>
              <a:rPr lang="zh-CN" altLang="en-US" sz="1200" dirty="0">
                <a:solidFill>
                  <a:srgbClr val="595859"/>
                </a:solidFill>
              </a:rPr>
              <a:t>     </a:t>
            </a:r>
            <a:r>
              <a:rPr kumimoji="1" lang="zh-CN" altLang="zh-CN" sz="2400">
                <a:solidFill>
                  <a:srgbClr val="00B0F0"/>
                </a:solidFill>
                <a:cs typeface="Arial" panose="020B0604020202020204" pitchFamily="34" charset="0"/>
              </a:rPr>
              <a:t>   “支付宝”是国内领先的第三方支付平台，已与65家机构、银行等金融体系建立资金的互通用户可以通过支付宝账户与银行实现资金互转。</a:t>
            </a:r>
          </a:p>
          <a:p>
            <a:endParaRPr lang="en-US" sz="1200" i="1" dirty="0">
              <a:solidFill>
                <a:srgbClr val="59585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0"/>
          </p:nvPr>
        </p:nvSpPr>
        <p:spPr>
          <a:xfrm>
            <a:off x="3163749" y="1318204"/>
            <a:ext cx="7879080" cy="923330"/>
          </a:xfrm>
        </p:spPr>
        <p:txBody>
          <a:bodyPr/>
          <a:lstStyle/>
          <a:p>
            <a:r>
              <a:rPr lang="zh-CN" altLang="en-US" sz="6000" dirty="0"/>
              <a:t>国家助学贷款基本知识</a:t>
            </a: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39" name="文本占位符 21"/>
          <p:cNvSpPr>
            <a:spLocks noGrp="1"/>
          </p:cNvSpPr>
          <p:nvPr>
            <p:ph type="body" sz="quarter" idx="18"/>
          </p:nvPr>
        </p:nvSpPr>
        <p:spPr>
          <a:xfrm>
            <a:off x="2704011" y="3085166"/>
            <a:ext cx="8008721" cy="2308324"/>
          </a:xfrm>
          <a:prstGeom prst="rect">
            <a:avLst/>
          </a:prstGeom>
        </p:spPr>
        <p:txBody>
          <a:bodyPr/>
          <a:lstStyle/>
          <a:p>
            <a:pPr>
              <a:lnSpc>
                <a:spcPct val="150000"/>
              </a:lnSpc>
            </a:pPr>
            <a:r>
              <a:rPr lang="en-US" altLang="zh-CN" sz="2400" b="0" dirty="0">
                <a:solidFill>
                  <a:srgbClr val="00B0F0"/>
                </a:solidFill>
                <a:cs typeface="Arial" panose="020B0604020202020204" pitchFamily="34" charset="0"/>
              </a:rPr>
              <a:t>      </a:t>
            </a:r>
            <a:r>
              <a:rPr lang="zh-CN" altLang="zh-CN" sz="2400" b="0" dirty="0">
                <a:solidFill>
                  <a:srgbClr val="00B0F0"/>
                </a:solidFill>
                <a:cs typeface="Arial" panose="020B0604020202020204" pitchFamily="34" charset="0"/>
              </a:rPr>
              <a:t>国家助学贷款是由政府主导、财政贴息，银行、教育行政部门与高校共同操作的专门帮助高校贫困家庭学生的银行贷款。借款学生不需要办理贷款担保或抵押，但需要承诺按期还款，并承担相关法律责任。</a:t>
            </a:r>
            <a:endParaRPr lang="en-US" altLang="en-US" sz="2400" b="0" dirty="0">
              <a:solidFill>
                <a:srgbClr val="00B0F0"/>
              </a:solidFill>
              <a:cs typeface="Arial" panose="020B0604020202020204" pitchFamily="34" charset="0"/>
            </a:endParaRPr>
          </a:p>
        </p:txBody>
      </p:sp>
      <p:sp>
        <p:nvSpPr>
          <p:cNvPr id="21" name="文本占位符 17"/>
          <p:cNvSpPr>
            <a:spLocks noGrp="1"/>
          </p:cNvSpPr>
          <p:nvPr>
            <p:ph type="body" sz="quarter" idx="12"/>
          </p:nvPr>
        </p:nvSpPr>
        <p:spPr>
          <a:xfrm>
            <a:off x="1375298" y="1364216"/>
            <a:ext cx="893193" cy="757130"/>
          </a:xfrm>
          <a:prstGeom prst="rect">
            <a:avLst/>
          </a:prstGeom>
        </p:spPr>
        <p:txBody>
          <a:bodyPr/>
          <a:lstStyle/>
          <a:p>
            <a:r>
              <a:rPr lang="en-US" altLang="zh-CN" sz="4800" b="1" dirty="0"/>
              <a:t>01</a:t>
            </a:r>
            <a:endParaRPr lang="zh-CN" altLang="en-US" sz="4800" b="1" dirty="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732155"/>
            <a:ext cx="3176270" cy="534035"/>
          </a:xfrm>
        </p:spPr>
        <p:txBody>
          <a:bodyPr wrap="square"/>
          <a:lstStyle/>
          <a:p>
            <a:r>
              <a:rPr dirty="0"/>
              <a:t>支付宝使用说明</a:t>
            </a:r>
          </a:p>
        </p:txBody>
      </p:sp>
      <p:pic>
        <p:nvPicPr>
          <p:cNvPr id="35" name="图片 34" descr="支付宝1.png"/>
          <p:cNvPicPr/>
          <p:nvPr/>
        </p:nvPicPr>
        <p:blipFill>
          <a:blip r:embed="rId29" cstate="print"/>
          <a:stretch>
            <a:fillRect/>
          </a:stretch>
        </p:blipFill>
        <p:spPr>
          <a:xfrm>
            <a:off x="915901" y="1533664"/>
            <a:ext cx="1419225" cy="657225"/>
          </a:xfrm>
          <a:prstGeom prst="rect">
            <a:avLst/>
          </a:prstGeom>
        </p:spPr>
      </p:pic>
      <p:sp>
        <p:nvSpPr>
          <p:cNvPr id="71" name="Rectangle 63"/>
          <p:cNvSpPr/>
          <p:nvPr/>
        </p:nvSpPr>
        <p:spPr>
          <a:xfrm>
            <a:off x="6000750" y="4994910"/>
            <a:ext cx="5183505" cy="368300"/>
          </a:xfrm>
          <a:prstGeom prst="rect">
            <a:avLst/>
          </a:prstGeom>
        </p:spPr>
        <p:txBody>
          <a:bodyPr wrap="square">
            <a:spAutoFit/>
          </a:bodyPr>
          <a:lstStyle/>
          <a:p>
            <a:pPr algn="ctr"/>
            <a:r>
              <a:rPr lang="zh-CN" altLang="zh-CN" dirty="0"/>
              <a:t>（支付宝官方网址：</a:t>
            </a:r>
            <a:r>
              <a:rPr lang="en-US" altLang="zh-CN" u="sng" dirty="0">
                <a:hlinkClick r:id="rId30"/>
              </a:rPr>
              <a:t>https://www.alipay.com/</a:t>
            </a:r>
            <a:r>
              <a:rPr lang="zh-CN" altLang="zh-CN" dirty="0"/>
              <a:t>）</a:t>
            </a:r>
          </a:p>
        </p:txBody>
      </p:sp>
      <p:grpSp>
        <p:nvGrpSpPr>
          <p:cNvPr id="4" name="组合 3"/>
          <p:cNvGrpSpPr/>
          <p:nvPr>
            <p:custDataLst>
              <p:tags r:id="rId1"/>
            </p:custDataLst>
          </p:nvPr>
        </p:nvGrpSpPr>
        <p:grpSpPr>
          <a:xfrm>
            <a:off x="548635" y="2950046"/>
            <a:ext cx="1742152" cy="2714445"/>
            <a:chOff x="347682" y="3029956"/>
            <a:chExt cx="1390229" cy="2166114"/>
          </a:xfrm>
        </p:grpSpPr>
        <p:sp>
          <p:nvSpPr>
            <p:cNvPr id="9" name="任意多边形 8"/>
            <p:cNvSpPr/>
            <p:nvPr>
              <p:custDataLst>
                <p:tags r:id="rId23"/>
              </p:custDataLst>
            </p:nvPr>
          </p:nvSpPr>
          <p:spPr>
            <a:xfrm rot="8089122">
              <a:off x="604790" y="3036155"/>
              <a:ext cx="916702" cy="904304"/>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47B6E7"/>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dirty="0">
                <a:solidFill>
                  <a:srgbClr val="5F5F5F"/>
                </a:solidFill>
                <a:sym typeface="Arial" panose="020B0604020202020204" pitchFamily="34" charset="0"/>
              </a:endParaRPr>
            </a:p>
          </p:txBody>
        </p:sp>
        <p:sp>
          <p:nvSpPr>
            <p:cNvPr id="12" name="椭圆 11"/>
            <p:cNvSpPr/>
            <p:nvPr>
              <p:custDataLst>
                <p:tags r:id="rId24"/>
              </p:custDataLst>
            </p:nvPr>
          </p:nvSpPr>
          <p:spPr>
            <a:xfrm>
              <a:off x="1008523" y="4210548"/>
              <a:ext cx="117612" cy="117612"/>
            </a:xfrm>
            <a:prstGeom prst="ellipse">
              <a:avLst/>
            </a:prstGeom>
            <a:solidFill>
              <a:srgbClr val="47B6E7"/>
            </a:solidFill>
            <a:ln w="28575">
              <a:solidFill>
                <a:srgbClr val="47B6E7">
                  <a:lumMod val="60000"/>
                  <a:lumOff val="40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13" name="标题 1"/>
            <p:cNvSpPr txBox="1"/>
            <p:nvPr>
              <p:custDataLst>
                <p:tags r:id="rId25"/>
              </p:custDataLst>
            </p:nvPr>
          </p:nvSpPr>
          <p:spPr>
            <a:xfrm>
              <a:off x="640565" y="3265075"/>
              <a:ext cx="848601" cy="394210"/>
            </a:xfrm>
            <a:prstGeom prst="rect">
              <a:avLst/>
            </a:prstGeom>
            <a:noFill/>
          </p:spPr>
          <p:txBody>
            <a:bodyPr wrap="square" rtlCol="0">
              <a:normAutofit lnSpcReduction="10000"/>
            </a:bodyPr>
            <a:lstStyle>
              <a:defPPr>
                <a:defRPr lang="zh-CN"/>
              </a:defPPr>
              <a:lvl1pPr>
                <a:lnSpc>
                  <a:spcPct val="130000"/>
                </a:lnSpc>
                <a:defRPr sz="1200"/>
              </a:lvl1pPr>
            </a:lstStyle>
            <a:p>
              <a:pPr algn="ctr">
                <a:lnSpc>
                  <a:spcPct val="120000"/>
                </a:lnSpc>
                <a:buClrTx/>
                <a:buSzTx/>
                <a:buFontTx/>
              </a:pPr>
              <a:r>
                <a:rPr lang="en-US" altLang="zh-CN" sz="2400" b="1">
                  <a:solidFill>
                    <a:srgbClr val="47B6E7"/>
                  </a:solidFill>
                  <a:latin typeface="Calibri Light" panose="020F0302020204030204" charset="0"/>
                  <a:cs typeface="+mn-ea"/>
                  <a:sym typeface="Arial" panose="020B0604020202020204" pitchFamily="34" charset="0"/>
                </a:rPr>
                <a:t>1</a:t>
              </a:r>
            </a:p>
          </p:txBody>
        </p:sp>
        <p:sp>
          <p:nvSpPr>
            <p:cNvPr id="14" name="标题 1"/>
            <p:cNvSpPr txBox="1"/>
            <p:nvPr>
              <p:custDataLst>
                <p:tags r:id="rId26"/>
              </p:custDataLst>
            </p:nvPr>
          </p:nvSpPr>
          <p:spPr>
            <a:xfrm>
              <a:off x="347682" y="4420986"/>
              <a:ext cx="1390229" cy="775084"/>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登录支付宝</a:t>
              </a:r>
            </a:p>
          </p:txBody>
        </p:sp>
      </p:grpSp>
      <p:grpSp>
        <p:nvGrpSpPr>
          <p:cNvPr id="15" name="组合 14"/>
          <p:cNvGrpSpPr/>
          <p:nvPr>
            <p:custDataLst>
              <p:tags r:id="rId2"/>
            </p:custDataLst>
          </p:nvPr>
        </p:nvGrpSpPr>
        <p:grpSpPr>
          <a:xfrm>
            <a:off x="2581199" y="2490240"/>
            <a:ext cx="1742152" cy="2714445"/>
            <a:chOff x="347682" y="3029956"/>
            <a:chExt cx="1390229" cy="2166114"/>
          </a:xfrm>
        </p:grpSpPr>
        <p:sp>
          <p:nvSpPr>
            <p:cNvPr id="16" name="任意多边形 15"/>
            <p:cNvSpPr/>
            <p:nvPr>
              <p:custDataLst>
                <p:tags r:id="rId19"/>
              </p:custDataLst>
            </p:nvPr>
          </p:nvSpPr>
          <p:spPr>
            <a:xfrm rot="8089122">
              <a:off x="604790" y="3036155"/>
              <a:ext cx="916702" cy="904304"/>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47B6E7"/>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dirty="0">
                <a:solidFill>
                  <a:srgbClr val="5F5F5F"/>
                </a:solidFill>
                <a:sym typeface="Arial" panose="020B0604020202020204" pitchFamily="34" charset="0"/>
              </a:endParaRPr>
            </a:p>
          </p:txBody>
        </p:sp>
        <p:sp>
          <p:nvSpPr>
            <p:cNvPr id="17" name="椭圆 16"/>
            <p:cNvSpPr/>
            <p:nvPr>
              <p:custDataLst>
                <p:tags r:id="rId20"/>
              </p:custDataLst>
            </p:nvPr>
          </p:nvSpPr>
          <p:spPr>
            <a:xfrm>
              <a:off x="1008523" y="4210548"/>
              <a:ext cx="117612" cy="117612"/>
            </a:xfrm>
            <a:prstGeom prst="ellipse">
              <a:avLst/>
            </a:prstGeom>
            <a:solidFill>
              <a:srgbClr val="47B6E7"/>
            </a:solidFill>
            <a:ln w="28575">
              <a:solidFill>
                <a:srgbClr val="47B6E7">
                  <a:lumMod val="60000"/>
                  <a:lumOff val="40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18" name="标题 1"/>
            <p:cNvSpPr txBox="1"/>
            <p:nvPr>
              <p:custDataLst>
                <p:tags r:id="rId21"/>
              </p:custDataLst>
            </p:nvPr>
          </p:nvSpPr>
          <p:spPr>
            <a:xfrm>
              <a:off x="640565" y="3265075"/>
              <a:ext cx="848601" cy="394210"/>
            </a:xfrm>
            <a:prstGeom prst="rect">
              <a:avLst/>
            </a:prstGeom>
            <a:noFill/>
          </p:spPr>
          <p:txBody>
            <a:bodyPr wrap="square" rtlCol="0">
              <a:normAutofit lnSpcReduction="10000"/>
            </a:bodyPr>
            <a:lstStyle>
              <a:defPPr>
                <a:defRPr lang="zh-CN"/>
              </a:defPPr>
              <a:lvl1pPr>
                <a:lnSpc>
                  <a:spcPct val="130000"/>
                </a:lnSpc>
                <a:defRPr sz="1200"/>
              </a:lvl1pPr>
            </a:lstStyle>
            <a:p>
              <a:pPr algn="ctr">
                <a:lnSpc>
                  <a:spcPct val="120000"/>
                </a:lnSpc>
                <a:buClrTx/>
                <a:buSzTx/>
                <a:buFontTx/>
              </a:pPr>
              <a:r>
                <a:rPr lang="en-US" altLang="zh-CN" sz="2400" b="1">
                  <a:solidFill>
                    <a:srgbClr val="47B6E7"/>
                  </a:solidFill>
                  <a:latin typeface="Calibri Light" panose="020F0302020204030204" charset="0"/>
                  <a:cs typeface="+mn-ea"/>
                  <a:sym typeface="Arial" panose="020B0604020202020204" pitchFamily="34" charset="0"/>
                </a:rPr>
                <a:t>2</a:t>
              </a:r>
            </a:p>
          </p:txBody>
        </p:sp>
        <p:sp>
          <p:nvSpPr>
            <p:cNvPr id="19" name="标题 1"/>
            <p:cNvSpPr txBox="1"/>
            <p:nvPr>
              <p:custDataLst>
                <p:tags r:id="rId22"/>
              </p:custDataLst>
            </p:nvPr>
          </p:nvSpPr>
          <p:spPr>
            <a:xfrm>
              <a:off x="347682" y="4420986"/>
              <a:ext cx="1390229" cy="775084"/>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还款操作</a:t>
              </a:r>
            </a:p>
          </p:txBody>
        </p:sp>
      </p:grpSp>
      <p:grpSp>
        <p:nvGrpSpPr>
          <p:cNvPr id="20" name="组合 19"/>
          <p:cNvGrpSpPr/>
          <p:nvPr>
            <p:custDataLst>
              <p:tags r:id="rId3"/>
            </p:custDataLst>
          </p:nvPr>
        </p:nvGrpSpPr>
        <p:grpSpPr>
          <a:xfrm>
            <a:off x="4570111" y="1964782"/>
            <a:ext cx="1742152" cy="2714445"/>
            <a:chOff x="347682" y="3029956"/>
            <a:chExt cx="1390229" cy="2166114"/>
          </a:xfrm>
        </p:grpSpPr>
        <p:sp>
          <p:nvSpPr>
            <p:cNvPr id="21" name="任意多边形 20"/>
            <p:cNvSpPr/>
            <p:nvPr>
              <p:custDataLst>
                <p:tags r:id="rId15"/>
              </p:custDataLst>
            </p:nvPr>
          </p:nvSpPr>
          <p:spPr>
            <a:xfrm rot="8089122">
              <a:off x="604790" y="3036155"/>
              <a:ext cx="916702" cy="904304"/>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47B6E7"/>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dirty="0">
                <a:solidFill>
                  <a:srgbClr val="5F5F5F"/>
                </a:solidFill>
                <a:sym typeface="Arial" panose="020B0604020202020204" pitchFamily="34" charset="0"/>
              </a:endParaRPr>
            </a:p>
          </p:txBody>
        </p:sp>
        <p:sp>
          <p:nvSpPr>
            <p:cNvPr id="22" name="椭圆 21"/>
            <p:cNvSpPr/>
            <p:nvPr>
              <p:custDataLst>
                <p:tags r:id="rId16"/>
              </p:custDataLst>
            </p:nvPr>
          </p:nvSpPr>
          <p:spPr>
            <a:xfrm>
              <a:off x="1008523" y="4210548"/>
              <a:ext cx="117612" cy="117612"/>
            </a:xfrm>
            <a:prstGeom prst="ellipse">
              <a:avLst/>
            </a:prstGeom>
            <a:solidFill>
              <a:srgbClr val="47B6E7"/>
            </a:solidFill>
            <a:ln w="28575">
              <a:solidFill>
                <a:srgbClr val="47B6E7">
                  <a:lumMod val="60000"/>
                  <a:lumOff val="40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24" name="标题 1"/>
            <p:cNvSpPr txBox="1"/>
            <p:nvPr>
              <p:custDataLst>
                <p:tags r:id="rId17"/>
              </p:custDataLst>
            </p:nvPr>
          </p:nvSpPr>
          <p:spPr>
            <a:xfrm>
              <a:off x="640565" y="3265075"/>
              <a:ext cx="848601" cy="394210"/>
            </a:xfrm>
            <a:prstGeom prst="rect">
              <a:avLst/>
            </a:prstGeom>
            <a:noFill/>
          </p:spPr>
          <p:txBody>
            <a:bodyPr wrap="square" rtlCol="0">
              <a:normAutofit lnSpcReduction="10000"/>
            </a:bodyPr>
            <a:lstStyle>
              <a:defPPr>
                <a:defRPr lang="zh-CN"/>
              </a:defPPr>
              <a:lvl1pPr>
                <a:lnSpc>
                  <a:spcPct val="130000"/>
                </a:lnSpc>
                <a:defRPr sz="1200"/>
              </a:lvl1pPr>
            </a:lstStyle>
            <a:p>
              <a:pPr algn="ctr">
                <a:lnSpc>
                  <a:spcPct val="120000"/>
                </a:lnSpc>
                <a:buClrTx/>
                <a:buSzTx/>
                <a:buFontTx/>
              </a:pPr>
              <a:r>
                <a:rPr lang="en-US" altLang="zh-CN" sz="2400" b="1">
                  <a:solidFill>
                    <a:srgbClr val="47B6E7"/>
                  </a:solidFill>
                  <a:latin typeface="Calibri Light" panose="020F0302020204030204" charset="0"/>
                  <a:cs typeface="+mn-ea"/>
                  <a:sym typeface="Arial" panose="020B0604020202020204" pitchFamily="34" charset="0"/>
                </a:rPr>
                <a:t>3</a:t>
              </a:r>
            </a:p>
          </p:txBody>
        </p:sp>
        <p:sp>
          <p:nvSpPr>
            <p:cNvPr id="25" name="标题 1"/>
            <p:cNvSpPr txBox="1"/>
            <p:nvPr>
              <p:custDataLst>
                <p:tags r:id="rId18"/>
              </p:custDataLst>
            </p:nvPr>
          </p:nvSpPr>
          <p:spPr>
            <a:xfrm>
              <a:off x="347682" y="4420986"/>
              <a:ext cx="1390229" cy="775084"/>
            </a:xfrm>
            <a:prstGeom prst="rect">
              <a:avLst/>
            </a:prstGeom>
            <a:noFill/>
          </p:spPr>
          <p:txBody>
            <a:bodyPr wrap="square" rtlCol="0">
              <a:normAutofit/>
            </a:bodyPr>
            <a:lstStyle>
              <a:defPPr>
                <a:defRPr lang="zh-CN"/>
              </a:defPPr>
              <a:lvl1pPr>
                <a:lnSpc>
                  <a:spcPct val="130000"/>
                </a:lnSpc>
                <a:defRPr sz="1200"/>
              </a:lvl1pPr>
            </a:lstStyle>
            <a:p>
              <a:pPr algn="ctr"/>
              <a:r>
                <a:rPr lang="en-US" altLang="zh-CN" sz="1800" dirty="0">
                  <a:sym typeface="Arial" panose="020B0604020202020204" pitchFamily="34" charset="0"/>
                </a:rPr>
                <a:t>“</a:t>
              </a:r>
              <a:r>
                <a:rPr lang="zh-CN" altLang="en-US" sz="1800" dirty="0">
                  <a:sym typeface="Arial" panose="020B0604020202020204" pitchFamily="34" charset="0"/>
                </a:rPr>
                <a:t>助学贷款还款</a:t>
              </a:r>
              <a:r>
                <a:rPr lang="en-US" altLang="zh-CN" sz="1800" dirty="0">
                  <a:sym typeface="Arial" panose="020B0604020202020204" pitchFamily="34" charset="0"/>
                </a:rPr>
                <a:t>”</a:t>
              </a:r>
              <a:r>
                <a:rPr lang="zh-CN" altLang="en-US" sz="1800" dirty="0">
                  <a:sym typeface="Arial" panose="020B0604020202020204" pitchFamily="34" charset="0"/>
                </a:rPr>
                <a:t>功能</a:t>
              </a:r>
            </a:p>
          </p:txBody>
        </p:sp>
      </p:grpSp>
      <p:grpSp>
        <p:nvGrpSpPr>
          <p:cNvPr id="26" name="组合 25"/>
          <p:cNvGrpSpPr/>
          <p:nvPr>
            <p:custDataLst>
              <p:tags r:id="rId4"/>
            </p:custDataLst>
          </p:nvPr>
        </p:nvGrpSpPr>
        <p:grpSpPr>
          <a:xfrm>
            <a:off x="6613585" y="1328722"/>
            <a:ext cx="1742152" cy="2714445"/>
            <a:chOff x="347682" y="3029956"/>
            <a:chExt cx="1390229" cy="2166114"/>
          </a:xfrm>
        </p:grpSpPr>
        <p:sp>
          <p:nvSpPr>
            <p:cNvPr id="27" name="任意多边形 26"/>
            <p:cNvSpPr/>
            <p:nvPr>
              <p:custDataLst>
                <p:tags r:id="rId11"/>
              </p:custDataLst>
            </p:nvPr>
          </p:nvSpPr>
          <p:spPr>
            <a:xfrm rot="8089122">
              <a:off x="604790" y="3036155"/>
              <a:ext cx="916702" cy="904304"/>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47B6E7"/>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dirty="0">
                <a:solidFill>
                  <a:srgbClr val="5F5F5F"/>
                </a:solidFill>
                <a:sym typeface="Arial" panose="020B0604020202020204" pitchFamily="34" charset="0"/>
              </a:endParaRPr>
            </a:p>
          </p:txBody>
        </p:sp>
        <p:sp>
          <p:nvSpPr>
            <p:cNvPr id="28" name="椭圆 27"/>
            <p:cNvSpPr/>
            <p:nvPr>
              <p:custDataLst>
                <p:tags r:id="rId12"/>
              </p:custDataLst>
            </p:nvPr>
          </p:nvSpPr>
          <p:spPr>
            <a:xfrm>
              <a:off x="1008523" y="4210548"/>
              <a:ext cx="117612" cy="117612"/>
            </a:xfrm>
            <a:prstGeom prst="ellipse">
              <a:avLst/>
            </a:prstGeom>
            <a:solidFill>
              <a:srgbClr val="47B6E7"/>
            </a:solidFill>
            <a:ln w="28575">
              <a:solidFill>
                <a:srgbClr val="47B6E7">
                  <a:lumMod val="60000"/>
                  <a:lumOff val="40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29" name="标题 1"/>
            <p:cNvSpPr txBox="1"/>
            <p:nvPr>
              <p:custDataLst>
                <p:tags r:id="rId13"/>
              </p:custDataLst>
            </p:nvPr>
          </p:nvSpPr>
          <p:spPr>
            <a:xfrm>
              <a:off x="640565" y="3265075"/>
              <a:ext cx="848601" cy="394210"/>
            </a:xfrm>
            <a:prstGeom prst="rect">
              <a:avLst/>
            </a:prstGeom>
            <a:noFill/>
          </p:spPr>
          <p:txBody>
            <a:bodyPr wrap="square" rtlCol="0">
              <a:normAutofit lnSpcReduction="10000"/>
            </a:bodyPr>
            <a:lstStyle>
              <a:defPPr>
                <a:defRPr lang="zh-CN"/>
              </a:defPPr>
              <a:lvl1pPr>
                <a:lnSpc>
                  <a:spcPct val="130000"/>
                </a:lnSpc>
                <a:defRPr sz="1200"/>
              </a:lvl1pPr>
            </a:lstStyle>
            <a:p>
              <a:pPr algn="ctr">
                <a:lnSpc>
                  <a:spcPct val="120000"/>
                </a:lnSpc>
                <a:buClrTx/>
                <a:buSzTx/>
                <a:buFontTx/>
              </a:pPr>
              <a:r>
                <a:rPr lang="en-US" altLang="zh-CN" sz="2400" b="1">
                  <a:solidFill>
                    <a:srgbClr val="47B6E7"/>
                  </a:solidFill>
                  <a:latin typeface="Calibri Light" panose="020F0302020204030204" charset="0"/>
                  <a:cs typeface="+mn-ea"/>
                  <a:sym typeface="Arial" panose="020B0604020202020204" pitchFamily="34" charset="0"/>
                </a:rPr>
                <a:t>4</a:t>
              </a:r>
            </a:p>
          </p:txBody>
        </p:sp>
        <p:sp>
          <p:nvSpPr>
            <p:cNvPr id="30" name="标题 1"/>
            <p:cNvSpPr txBox="1"/>
            <p:nvPr>
              <p:custDataLst>
                <p:tags r:id="rId14"/>
              </p:custDataLst>
            </p:nvPr>
          </p:nvSpPr>
          <p:spPr>
            <a:xfrm>
              <a:off x="347682" y="4420986"/>
              <a:ext cx="1390229" cy="775084"/>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实名认证</a:t>
              </a:r>
            </a:p>
          </p:txBody>
        </p:sp>
      </p:grpSp>
      <p:grpSp>
        <p:nvGrpSpPr>
          <p:cNvPr id="31" name="组合 30"/>
          <p:cNvGrpSpPr/>
          <p:nvPr>
            <p:custDataLst>
              <p:tags r:id="rId5"/>
            </p:custDataLst>
          </p:nvPr>
        </p:nvGrpSpPr>
        <p:grpSpPr>
          <a:xfrm>
            <a:off x="8460626" y="711035"/>
            <a:ext cx="1742152" cy="2714445"/>
            <a:chOff x="347682" y="3029956"/>
            <a:chExt cx="1390229" cy="2166114"/>
          </a:xfrm>
        </p:grpSpPr>
        <p:sp>
          <p:nvSpPr>
            <p:cNvPr id="32" name="任意多边形 31"/>
            <p:cNvSpPr/>
            <p:nvPr>
              <p:custDataLst>
                <p:tags r:id="rId7"/>
              </p:custDataLst>
            </p:nvPr>
          </p:nvSpPr>
          <p:spPr>
            <a:xfrm rot="8089122">
              <a:off x="604790" y="3036155"/>
              <a:ext cx="916702" cy="904304"/>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47B6E7"/>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dirty="0">
                <a:solidFill>
                  <a:srgbClr val="5F5F5F"/>
                </a:solidFill>
                <a:sym typeface="Arial" panose="020B0604020202020204" pitchFamily="34" charset="0"/>
              </a:endParaRPr>
            </a:p>
          </p:txBody>
        </p:sp>
        <p:sp>
          <p:nvSpPr>
            <p:cNvPr id="33" name="椭圆 32"/>
            <p:cNvSpPr/>
            <p:nvPr>
              <p:custDataLst>
                <p:tags r:id="rId8"/>
              </p:custDataLst>
            </p:nvPr>
          </p:nvSpPr>
          <p:spPr>
            <a:xfrm>
              <a:off x="1008523" y="4210548"/>
              <a:ext cx="117612" cy="117612"/>
            </a:xfrm>
            <a:prstGeom prst="ellipse">
              <a:avLst/>
            </a:prstGeom>
            <a:solidFill>
              <a:srgbClr val="47B6E7"/>
            </a:solidFill>
            <a:ln w="28575">
              <a:solidFill>
                <a:srgbClr val="47B6E7">
                  <a:lumMod val="60000"/>
                  <a:lumOff val="40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34" name="标题 1"/>
            <p:cNvSpPr txBox="1"/>
            <p:nvPr>
              <p:custDataLst>
                <p:tags r:id="rId9"/>
              </p:custDataLst>
            </p:nvPr>
          </p:nvSpPr>
          <p:spPr>
            <a:xfrm>
              <a:off x="640565" y="3265075"/>
              <a:ext cx="848601" cy="394210"/>
            </a:xfrm>
            <a:prstGeom prst="rect">
              <a:avLst/>
            </a:prstGeom>
            <a:noFill/>
          </p:spPr>
          <p:txBody>
            <a:bodyPr wrap="square" rtlCol="0">
              <a:noAutofit/>
            </a:bodyPr>
            <a:lstStyle>
              <a:defPPr>
                <a:defRPr lang="zh-CN"/>
              </a:defPPr>
              <a:lvl1pPr>
                <a:lnSpc>
                  <a:spcPct val="130000"/>
                </a:lnSpc>
                <a:defRPr sz="1200"/>
              </a:lvl1pPr>
            </a:lstStyle>
            <a:p>
              <a:pPr algn="ctr">
                <a:lnSpc>
                  <a:spcPct val="120000"/>
                </a:lnSpc>
              </a:pPr>
              <a:r>
                <a:rPr lang="en-US" altLang="zh-CN" sz="2400" b="1">
                  <a:solidFill>
                    <a:srgbClr val="47B6E7"/>
                  </a:solidFill>
                  <a:latin typeface="Calibri Light" panose="020F0302020204030204" charset="0"/>
                  <a:ea typeface="+mn-ea"/>
                  <a:cs typeface="+mn-ea"/>
                  <a:sym typeface="Arial" panose="020B0604020202020204" pitchFamily="34" charset="0"/>
                </a:rPr>
                <a:t>5</a:t>
              </a:r>
            </a:p>
          </p:txBody>
        </p:sp>
        <p:sp>
          <p:nvSpPr>
            <p:cNvPr id="36" name="标题 1"/>
            <p:cNvSpPr txBox="1"/>
            <p:nvPr>
              <p:custDataLst>
                <p:tags r:id="rId10"/>
              </p:custDataLst>
            </p:nvPr>
          </p:nvSpPr>
          <p:spPr>
            <a:xfrm>
              <a:off x="347682" y="4420986"/>
              <a:ext cx="1390229" cy="775084"/>
            </a:xfrm>
            <a:prstGeom prst="rect">
              <a:avLst/>
            </a:prstGeom>
            <a:noFill/>
          </p:spPr>
          <p:txBody>
            <a:bodyPr wrap="square" rtlCol="0">
              <a:normAutofit/>
            </a:bodyPr>
            <a:lstStyle>
              <a:defPPr>
                <a:defRPr lang="zh-CN"/>
              </a:defPPr>
              <a:lvl1pPr>
                <a:lnSpc>
                  <a:spcPct val="130000"/>
                </a:lnSpc>
                <a:defRPr sz="1200"/>
              </a:lvl1pPr>
            </a:lstStyle>
            <a:p>
              <a:pPr algn="ctr"/>
              <a:r>
                <a:rPr lang="en-US" altLang="zh-CN" sz="1800" dirty="0">
                  <a:sym typeface="Arial" panose="020B0604020202020204" pitchFamily="34" charset="0"/>
                </a:rPr>
                <a:t>“</a:t>
              </a:r>
              <a:r>
                <a:rPr lang="zh-CN" altLang="en-US" sz="1800" dirty="0">
                  <a:sym typeface="Arial" panose="020B0604020202020204" pitchFamily="34" charset="0"/>
                </a:rPr>
                <a:t>支付宝</a:t>
              </a:r>
              <a:r>
                <a:rPr lang="en-US" altLang="zh-CN" sz="1800" dirty="0">
                  <a:sym typeface="Arial" panose="020B0604020202020204" pitchFamily="34" charset="0"/>
                </a:rPr>
                <a:t>”</a:t>
              </a:r>
              <a:r>
                <a:rPr lang="zh-CN" altLang="en-US" sz="1800" dirty="0">
                  <a:sym typeface="Arial" panose="020B0604020202020204" pitchFamily="34" charset="0"/>
                </a:rPr>
                <a:t>充值</a:t>
              </a:r>
            </a:p>
          </p:txBody>
        </p:sp>
      </p:grpSp>
      <p:sp>
        <p:nvSpPr>
          <p:cNvPr id="37" name="任意多边形 36"/>
          <p:cNvSpPr/>
          <p:nvPr>
            <p:custDataLst>
              <p:tags r:id="rId6"/>
            </p:custDataLst>
          </p:nvPr>
        </p:nvSpPr>
        <p:spPr>
          <a:xfrm>
            <a:off x="702249" y="3527962"/>
            <a:ext cx="9590537" cy="2242316"/>
          </a:xfrm>
          <a:custGeom>
            <a:avLst/>
            <a:gdLst>
              <a:gd name="connsiteX0" fmla="*/ 0 w 7506788"/>
              <a:gd name="connsiteY0" fmla="*/ 2960914 h 2960914"/>
              <a:gd name="connsiteX1" fmla="*/ 1132114 w 7506788"/>
              <a:gd name="connsiteY1" fmla="*/ 2960914 h 2960914"/>
              <a:gd name="connsiteX2" fmla="*/ 1132114 w 7506788"/>
              <a:gd name="connsiteY2" fmla="*/ 2464526 h 2960914"/>
              <a:gd name="connsiteX3" fmla="*/ 2429691 w 7506788"/>
              <a:gd name="connsiteY3" fmla="*/ 2464526 h 2960914"/>
              <a:gd name="connsiteX4" fmla="*/ 2429691 w 7506788"/>
              <a:gd name="connsiteY4" fmla="*/ 1950720 h 2960914"/>
              <a:gd name="connsiteX5" fmla="*/ 3701143 w 7506788"/>
              <a:gd name="connsiteY5" fmla="*/ 1950720 h 2960914"/>
              <a:gd name="connsiteX6" fmla="*/ 3701143 w 7506788"/>
              <a:gd name="connsiteY6" fmla="*/ 1358537 h 2960914"/>
              <a:gd name="connsiteX7" fmla="*/ 5007428 w 7506788"/>
              <a:gd name="connsiteY7" fmla="*/ 1358537 h 2960914"/>
              <a:gd name="connsiteX8" fmla="*/ 5007428 w 7506788"/>
              <a:gd name="connsiteY8" fmla="*/ 670560 h 2960914"/>
              <a:gd name="connsiteX9" fmla="*/ 6226628 w 7506788"/>
              <a:gd name="connsiteY9" fmla="*/ 670560 h 2960914"/>
              <a:gd name="connsiteX10" fmla="*/ 6226628 w 7506788"/>
              <a:gd name="connsiteY10" fmla="*/ 0 h 2960914"/>
              <a:gd name="connsiteX11" fmla="*/ 7506788 w 7506788"/>
              <a:gd name="connsiteY11" fmla="*/ 0 h 2960914"/>
              <a:gd name="connsiteX0-1" fmla="*/ 0 w 7376159"/>
              <a:gd name="connsiteY0-2" fmla="*/ 2969623 h 2969623"/>
              <a:gd name="connsiteX1-3" fmla="*/ 1132114 w 7376159"/>
              <a:gd name="connsiteY1-4" fmla="*/ 2969623 h 2969623"/>
              <a:gd name="connsiteX2-5" fmla="*/ 1132114 w 7376159"/>
              <a:gd name="connsiteY2-6" fmla="*/ 2473235 h 2969623"/>
              <a:gd name="connsiteX3-7" fmla="*/ 2429691 w 7376159"/>
              <a:gd name="connsiteY3-8" fmla="*/ 2473235 h 2969623"/>
              <a:gd name="connsiteX4-9" fmla="*/ 2429691 w 7376159"/>
              <a:gd name="connsiteY4-10" fmla="*/ 1959429 h 2969623"/>
              <a:gd name="connsiteX5-11" fmla="*/ 3701143 w 7376159"/>
              <a:gd name="connsiteY5-12" fmla="*/ 1959429 h 2969623"/>
              <a:gd name="connsiteX6-13" fmla="*/ 3701143 w 7376159"/>
              <a:gd name="connsiteY6-14" fmla="*/ 1367246 h 2969623"/>
              <a:gd name="connsiteX7-15" fmla="*/ 5007428 w 7376159"/>
              <a:gd name="connsiteY7-16" fmla="*/ 1367246 h 2969623"/>
              <a:gd name="connsiteX8-17" fmla="*/ 5007428 w 7376159"/>
              <a:gd name="connsiteY8-18" fmla="*/ 679269 h 2969623"/>
              <a:gd name="connsiteX9-19" fmla="*/ 6226628 w 7376159"/>
              <a:gd name="connsiteY9-20" fmla="*/ 679269 h 2969623"/>
              <a:gd name="connsiteX10-21" fmla="*/ 6226628 w 7376159"/>
              <a:gd name="connsiteY10-22" fmla="*/ 8709 h 2969623"/>
              <a:gd name="connsiteX11-23" fmla="*/ 7376159 w 7376159"/>
              <a:gd name="connsiteY11-24" fmla="*/ 0 h 2969623"/>
              <a:gd name="connsiteX0-25" fmla="*/ 0 w 6244045"/>
              <a:gd name="connsiteY0-26" fmla="*/ 2969623 h 2969623"/>
              <a:gd name="connsiteX1-27" fmla="*/ 0 w 6244045"/>
              <a:gd name="connsiteY1-28" fmla="*/ 2473235 h 2969623"/>
              <a:gd name="connsiteX2-29" fmla="*/ 1297577 w 6244045"/>
              <a:gd name="connsiteY2-30" fmla="*/ 2473235 h 2969623"/>
              <a:gd name="connsiteX3-31" fmla="*/ 1297577 w 6244045"/>
              <a:gd name="connsiteY3-32" fmla="*/ 1959429 h 2969623"/>
              <a:gd name="connsiteX4-33" fmla="*/ 2569029 w 6244045"/>
              <a:gd name="connsiteY4-34" fmla="*/ 1959429 h 2969623"/>
              <a:gd name="connsiteX5-35" fmla="*/ 2569029 w 6244045"/>
              <a:gd name="connsiteY5-36" fmla="*/ 1367246 h 2969623"/>
              <a:gd name="connsiteX6-37" fmla="*/ 3875314 w 6244045"/>
              <a:gd name="connsiteY6-38" fmla="*/ 1367246 h 2969623"/>
              <a:gd name="connsiteX7-39" fmla="*/ 3875314 w 6244045"/>
              <a:gd name="connsiteY7-40" fmla="*/ 679269 h 2969623"/>
              <a:gd name="connsiteX8-41" fmla="*/ 5094514 w 6244045"/>
              <a:gd name="connsiteY8-42" fmla="*/ 679269 h 2969623"/>
              <a:gd name="connsiteX9-43" fmla="*/ 5094514 w 6244045"/>
              <a:gd name="connsiteY9-44" fmla="*/ 8709 h 2969623"/>
              <a:gd name="connsiteX10-45" fmla="*/ 6244045 w 6244045"/>
              <a:gd name="connsiteY10-46" fmla="*/ 0 h 2969623"/>
              <a:gd name="connsiteX0-47" fmla="*/ 0 w 6244045"/>
              <a:gd name="connsiteY0-48" fmla="*/ 2473235 h 2473235"/>
              <a:gd name="connsiteX1-49" fmla="*/ 1297577 w 6244045"/>
              <a:gd name="connsiteY1-50" fmla="*/ 2473235 h 2473235"/>
              <a:gd name="connsiteX2-51" fmla="*/ 1297577 w 6244045"/>
              <a:gd name="connsiteY2-52" fmla="*/ 1959429 h 2473235"/>
              <a:gd name="connsiteX3-53" fmla="*/ 2569029 w 6244045"/>
              <a:gd name="connsiteY3-54" fmla="*/ 1959429 h 2473235"/>
              <a:gd name="connsiteX4-55" fmla="*/ 2569029 w 6244045"/>
              <a:gd name="connsiteY4-56" fmla="*/ 1367246 h 2473235"/>
              <a:gd name="connsiteX5-57" fmla="*/ 3875314 w 6244045"/>
              <a:gd name="connsiteY5-58" fmla="*/ 1367246 h 2473235"/>
              <a:gd name="connsiteX6-59" fmla="*/ 3875314 w 6244045"/>
              <a:gd name="connsiteY6-60" fmla="*/ 679269 h 2473235"/>
              <a:gd name="connsiteX7-61" fmla="*/ 5094514 w 6244045"/>
              <a:gd name="connsiteY7-62" fmla="*/ 679269 h 2473235"/>
              <a:gd name="connsiteX8-63" fmla="*/ 5094514 w 6244045"/>
              <a:gd name="connsiteY8-64" fmla="*/ 8709 h 2473235"/>
              <a:gd name="connsiteX9-65" fmla="*/ 6244045 w 6244045"/>
              <a:gd name="connsiteY9-66" fmla="*/ 0 h 2473235"/>
              <a:gd name="connsiteX0-67" fmla="*/ 0 w 6075448"/>
              <a:gd name="connsiteY0-68" fmla="*/ 2473235 h 2473235"/>
              <a:gd name="connsiteX1-69" fmla="*/ 1128980 w 6075448"/>
              <a:gd name="connsiteY1-70" fmla="*/ 2473235 h 2473235"/>
              <a:gd name="connsiteX2-71" fmla="*/ 1128980 w 6075448"/>
              <a:gd name="connsiteY2-72" fmla="*/ 1959429 h 2473235"/>
              <a:gd name="connsiteX3-73" fmla="*/ 2400432 w 6075448"/>
              <a:gd name="connsiteY3-74" fmla="*/ 1959429 h 2473235"/>
              <a:gd name="connsiteX4-75" fmla="*/ 2400432 w 6075448"/>
              <a:gd name="connsiteY4-76" fmla="*/ 1367246 h 2473235"/>
              <a:gd name="connsiteX5-77" fmla="*/ 3706717 w 6075448"/>
              <a:gd name="connsiteY5-78" fmla="*/ 1367246 h 2473235"/>
              <a:gd name="connsiteX6-79" fmla="*/ 3706717 w 6075448"/>
              <a:gd name="connsiteY6-80" fmla="*/ 679269 h 2473235"/>
              <a:gd name="connsiteX7-81" fmla="*/ 4925917 w 6075448"/>
              <a:gd name="connsiteY7-82" fmla="*/ 679269 h 2473235"/>
              <a:gd name="connsiteX8-83" fmla="*/ 4925917 w 6075448"/>
              <a:gd name="connsiteY8-84" fmla="*/ 8709 h 2473235"/>
              <a:gd name="connsiteX9-85" fmla="*/ 6075448 w 6075448"/>
              <a:gd name="connsiteY9-86" fmla="*/ 0 h 2473235"/>
            </a:gdLst>
            <a:ahLst/>
            <a:cxnLst>
              <a:cxn ang="0">
                <a:pos x="connsiteX0-67" y="connsiteY0-68"/>
              </a:cxn>
              <a:cxn ang="0">
                <a:pos x="connsiteX1-69" y="connsiteY1-70"/>
              </a:cxn>
              <a:cxn ang="0">
                <a:pos x="connsiteX2-71" y="connsiteY2-72"/>
              </a:cxn>
              <a:cxn ang="0">
                <a:pos x="connsiteX3-73" y="connsiteY3-74"/>
              </a:cxn>
              <a:cxn ang="0">
                <a:pos x="connsiteX4-75" y="connsiteY4-76"/>
              </a:cxn>
              <a:cxn ang="0">
                <a:pos x="connsiteX5-77" y="connsiteY5-78"/>
              </a:cxn>
              <a:cxn ang="0">
                <a:pos x="connsiteX6-79" y="connsiteY6-80"/>
              </a:cxn>
              <a:cxn ang="0">
                <a:pos x="connsiteX7-81" y="connsiteY7-82"/>
              </a:cxn>
              <a:cxn ang="0">
                <a:pos x="connsiteX8-83" y="connsiteY8-84"/>
              </a:cxn>
              <a:cxn ang="0">
                <a:pos x="connsiteX9-85" y="connsiteY9-86"/>
              </a:cxn>
            </a:cxnLst>
            <a:rect l="l" t="t" r="r" b="b"/>
            <a:pathLst>
              <a:path w="6075448" h="2473235">
                <a:moveTo>
                  <a:pt x="0" y="2473235"/>
                </a:moveTo>
                <a:lnTo>
                  <a:pt x="1128980" y="2473235"/>
                </a:lnTo>
                <a:lnTo>
                  <a:pt x="1128980" y="1959429"/>
                </a:lnTo>
                <a:lnTo>
                  <a:pt x="2400432" y="1959429"/>
                </a:lnTo>
                <a:lnTo>
                  <a:pt x="2400432" y="1367246"/>
                </a:lnTo>
                <a:lnTo>
                  <a:pt x="3706717" y="1367246"/>
                </a:lnTo>
                <a:lnTo>
                  <a:pt x="3706717" y="679269"/>
                </a:lnTo>
                <a:lnTo>
                  <a:pt x="4925917" y="679269"/>
                </a:lnTo>
                <a:lnTo>
                  <a:pt x="4925917" y="8709"/>
                </a:lnTo>
                <a:lnTo>
                  <a:pt x="6075448" y="0"/>
                </a:lnTo>
              </a:path>
            </a:pathLst>
          </a:custGeom>
          <a:noFill/>
          <a:ln w="57150">
            <a:solidFill>
              <a:srgbClr val="47B6E7"/>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a:sym typeface="Arial" panose="020B0604020202020204" pitchFamily="34" charset="0"/>
            </a:endParaRPr>
          </a:p>
        </p:txBody>
      </p:sp>
      <p:sp>
        <p:nvSpPr>
          <p:cNvPr id="42" name="Rectangle 50"/>
          <p:cNvSpPr/>
          <p:nvPr/>
        </p:nvSpPr>
        <p:spPr>
          <a:xfrm>
            <a:off x="1" y="5662197"/>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7" name="TextBox 49"/>
          <p:cNvSpPr txBox="1"/>
          <p:nvPr/>
        </p:nvSpPr>
        <p:spPr>
          <a:xfrm>
            <a:off x="400692" y="5990228"/>
            <a:ext cx="11507056" cy="307777"/>
          </a:xfrm>
          <a:prstGeom prst="rect">
            <a:avLst/>
          </a:prstGeom>
          <a:noFill/>
        </p:spPr>
        <p:txBody>
          <a:bodyPr wrap="square" rtlCol="0">
            <a:spAutoFit/>
          </a:bodyPr>
          <a:lstStyle/>
          <a:p>
            <a:r>
              <a:rPr lang="en-US" altLang="zh-CN" sz="1400" dirty="0"/>
              <a:t> </a:t>
            </a:r>
            <a:r>
              <a:rPr lang="zh-CN" altLang="zh-CN" sz="1400" dirty="0"/>
              <a:t>使用支付宝进行办理国家助学贷款的优点：</a:t>
            </a:r>
            <a:r>
              <a:rPr lang="en-US" altLang="zh-CN" sz="1400" dirty="0"/>
              <a:t>1</a:t>
            </a:r>
            <a:r>
              <a:rPr lang="zh-CN" altLang="zh-CN" sz="1400" dirty="0"/>
              <a:t>、学生可使用“支付宝”直接进行网上还款。</a:t>
            </a:r>
            <a:r>
              <a:rPr lang="en-US" altLang="zh-CN" sz="1400" dirty="0"/>
              <a:t>2</a:t>
            </a:r>
            <a:r>
              <a:rPr lang="zh-CN" altLang="zh-CN" sz="1400" dirty="0"/>
              <a:t>、不受地域限制。</a:t>
            </a:r>
            <a:r>
              <a:rPr lang="en-US" altLang="zh-CN" sz="1400" dirty="0"/>
              <a:t>3</a:t>
            </a:r>
            <a:r>
              <a:rPr lang="zh-CN" altLang="zh-CN" sz="1400" dirty="0"/>
              <a:t>、不受时间限制。</a:t>
            </a:r>
            <a:r>
              <a:rPr lang="en-US" altLang="zh-CN" sz="1400" dirty="0"/>
              <a:t>4</a:t>
            </a:r>
            <a:r>
              <a:rPr lang="zh-CN" altLang="zh-CN" sz="1400" dirty="0"/>
              <a:t>、不需手续费。</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14" presetClass="entr" presetSubtype="10" fill="hold" nodeType="afterEffect">
                                  <p:stCondLst>
                                    <p:cond delay="0"/>
                                  </p:stCondLst>
                                  <p:childTnLst>
                                    <p:set>
                                      <p:cBhvr>
                                        <p:cTn id="15" dur="1" fill="hold">
                                          <p:stCondLst>
                                            <p:cond delay="0"/>
                                          </p:stCondLst>
                                        </p:cTn>
                                        <p:tgtEl>
                                          <p:spTgt spid="71">
                                            <p:txEl>
                                              <p:pRg st="0" end="0"/>
                                            </p:txEl>
                                          </p:spTgt>
                                        </p:tgtEl>
                                        <p:attrNameLst>
                                          <p:attrName>style.visibility</p:attrName>
                                        </p:attrNameLst>
                                      </p:cBhvr>
                                      <p:to>
                                        <p:strVal val="visible"/>
                                      </p:to>
                                    </p:set>
                                    <p:animEffect transition="in" filter="randombar(horizontal)">
                                      <p:cBhvr>
                                        <p:cTn id="16" dur="500"/>
                                        <p:tgtEl>
                                          <p:spTgt spid="71">
                                            <p:txEl>
                                              <p:pRg st="0" end="0"/>
                                            </p:txEl>
                                          </p:spTgt>
                                        </p:tgtEl>
                                      </p:cBhvr>
                                    </p:animEffect>
                                  </p:childTnLst>
                                </p:cTn>
                              </p:par>
                            </p:childTnLst>
                          </p:cTn>
                        </p:par>
                        <p:par>
                          <p:cTn id="17" fill="hold">
                            <p:stCondLst>
                              <p:cond delay="2500"/>
                            </p:stCondLst>
                            <p:childTnLst>
                              <p:par>
                                <p:cTn id="18" presetID="14" presetClass="entr" presetSubtype="1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randombar(horizontal)">
                                      <p:cBhvr>
                                        <p:cTn id="20" dur="500"/>
                                        <p:tgtEl>
                                          <p:spTgt spid="67"/>
                                        </p:tgtEl>
                                      </p:cBhvr>
                                    </p:animEffect>
                                  </p:childTnLst>
                                </p:cTn>
                              </p:par>
                            </p:childTnLst>
                          </p:cTn>
                        </p:par>
                        <p:par>
                          <p:cTn id="21" fill="hold">
                            <p:stCondLst>
                              <p:cond delay="3000"/>
                            </p:stCondLst>
                            <p:childTnLst>
                              <p:par>
                                <p:cTn id="22" presetID="16" presetClass="entr" presetSubtype="37"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out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42" grpId="0" bldLvl="0" animBg="1"/>
      <p:bldP spid="6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134620" y="494093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6775" y="753745"/>
            <a:ext cx="6005830" cy="534035"/>
          </a:xfrm>
        </p:spPr>
        <p:txBody>
          <a:bodyPr wrap="square"/>
          <a:lstStyle/>
          <a:p>
            <a:r>
              <a:rPr dirty="0"/>
              <a:t>支付宝使用说明</a:t>
            </a:r>
          </a:p>
        </p:txBody>
      </p:sp>
      <p:sp>
        <p:nvSpPr>
          <p:cNvPr id="6" name="Line 18"/>
          <p:cNvSpPr>
            <a:spLocks noChangeShapeType="1"/>
          </p:cNvSpPr>
          <p:nvPr/>
        </p:nvSpPr>
        <p:spPr bwMode="auto">
          <a:xfrm flipV="1">
            <a:off x="7620" y="2499995"/>
            <a:ext cx="6596380" cy="18415"/>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5034915" cy="460375"/>
          </a:xfrm>
          <a:prstGeom prst="rect">
            <a:avLst/>
          </a:prstGeom>
        </p:spPr>
        <p:txBody>
          <a:bodyPr wrap="square">
            <a:spAutoFit/>
          </a:bodyPr>
          <a:lstStyle/>
          <a:p>
            <a:r>
              <a:rPr lang="zh-CN" altLang="en-US" sz="2400" dirty="0"/>
              <a:t>如何登陆管理个人</a:t>
            </a:r>
            <a:r>
              <a:rPr lang="en-US" altLang="zh-CN" sz="2400" dirty="0"/>
              <a:t>“</a:t>
            </a:r>
            <a:r>
              <a:rPr lang="zh-CN" altLang="en-US" sz="2400" dirty="0"/>
              <a:t>支付宝</a:t>
            </a:r>
            <a:r>
              <a:rPr lang="en-US" altLang="zh-CN" sz="2400" dirty="0"/>
              <a:t>”</a:t>
            </a:r>
            <a:r>
              <a:rPr lang="zh-CN" altLang="en-US" sz="2400" dirty="0"/>
              <a:t>账号</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rgbClr val="00B0F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一</a:t>
            </a:r>
          </a:p>
        </p:txBody>
      </p:sp>
      <p:grpSp>
        <p:nvGrpSpPr>
          <p:cNvPr id="18" name="组合 17"/>
          <p:cNvGrpSpPr/>
          <p:nvPr/>
        </p:nvGrpSpPr>
        <p:grpSpPr>
          <a:xfrm>
            <a:off x="7620" y="4169764"/>
            <a:ext cx="9157335" cy="730885"/>
            <a:chOff x="12" y="7611"/>
            <a:chExt cx="14421" cy="1151"/>
          </a:xfrm>
        </p:grpSpPr>
        <p:sp>
          <p:nvSpPr>
            <p:cNvPr id="13" name="Line 18"/>
            <p:cNvSpPr>
              <a:spLocks noChangeShapeType="1"/>
            </p:cNvSpPr>
            <p:nvPr/>
          </p:nvSpPr>
          <p:spPr bwMode="auto">
            <a:xfrm flipV="1">
              <a:off x="12" y="8733"/>
              <a:ext cx="14217" cy="29"/>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14" name="Rectangle 13"/>
            <p:cNvSpPr/>
            <p:nvPr/>
          </p:nvSpPr>
          <p:spPr>
            <a:xfrm>
              <a:off x="2894" y="7768"/>
              <a:ext cx="11539" cy="725"/>
            </a:xfrm>
            <a:prstGeom prst="rect">
              <a:avLst/>
            </a:prstGeom>
          </p:spPr>
          <p:txBody>
            <a:bodyPr wrap="square">
              <a:spAutoFit/>
            </a:bodyPr>
            <a:lstStyle/>
            <a:p>
              <a:r>
                <a:rPr lang="zh-CN" altLang="en-US" sz="2400" dirty="0"/>
                <a:t>如何使用</a:t>
              </a:r>
              <a:r>
                <a:rPr lang="en-US" altLang="zh-CN" sz="2400" dirty="0"/>
                <a:t>“</a:t>
              </a:r>
              <a:r>
                <a:rPr lang="zh-CN" altLang="en-US" sz="2400" dirty="0"/>
                <a:t>支付宝</a:t>
              </a:r>
              <a:r>
                <a:rPr lang="en-US" altLang="zh-CN" sz="2400" dirty="0"/>
                <a:t>”</a:t>
              </a:r>
              <a:r>
                <a:rPr lang="zh-CN" altLang="en-US" sz="2400" dirty="0"/>
                <a:t>进行国家助学贷款（还款）操作</a:t>
              </a:r>
            </a:p>
          </p:txBody>
        </p:sp>
        <p:sp>
          <p:nvSpPr>
            <p:cNvPr id="16" name="任意多边形 83"/>
            <p:cNvSpPr/>
            <p:nvPr/>
          </p:nvSpPr>
          <p:spPr bwMode="auto">
            <a:xfrm rot="16200000">
              <a:off x="1061" y="7059"/>
              <a:ext cx="1018" cy="2122"/>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7" name="椭圆 80"/>
            <p:cNvSpPr/>
            <p:nvPr/>
          </p:nvSpPr>
          <p:spPr bwMode="auto">
            <a:xfrm>
              <a:off x="792" y="7747"/>
              <a:ext cx="1556" cy="746"/>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二</a:t>
              </a:r>
            </a:p>
          </p:txBody>
        </p:sp>
      </p:grpSp>
      <p:sp>
        <p:nvSpPr>
          <p:cNvPr id="9" name="Rectangle 14"/>
          <p:cNvSpPr/>
          <p:nvPr/>
        </p:nvSpPr>
        <p:spPr>
          <a:xfrm>
            <a:off x="502791" y="2518664"/>
            <a:ext cx="9027796" cy="1346522"/>
          </a:xfrm>
          <a:prstGeom prst="rect">
            <a:avLst/>
          </a:prstGeom>
        </p:spPr>
        <p:txBody>
          <a:bodyPr wrap="square">
            <a:spAutoFit/>
          </a:bodyPr>
          <a:lstStyle/>
          <a:p>
            <a:pPr>
              <a:lnSpc>
                <a:spcPct val="150000"/>
              </a:lnSpc>
            </a:pPr>
            <a:r>
              <a:rPr lang="en-US" altLang="zh-CN" sz="1400" dirty="0"/>
              <a:t>        </a:t>
            </a:r>
            <a:r>
              <a:rPr lang="zh-CN" altLang="zh-CN" sz="1400" dirty="0"/>
              <a:t>进入支付宝网（</a:t>
            </a:r>
            <a:r>
              <a:rPr lang="en-US" altLang="zh-CN" sz="1400" u="sng" dirty="0">
                <a:hlinkClick r:id="rId3"/>
              </a:rPr>
              <a:t>https://www.alipay.com/</a:t>
            </a:r>
            <a:r>
              <a:rPr lang="zh-CN" altLang="zh-CN" sz="1400" dirty="0"/>
              <a:t>），在登录窗口处输入“支付宝”账号及密码即可登录。同时，支付宝账号是一个新浪邮箱，支付宝的登录密码、支付密码、新浪邮箱的登录密码三者的初始密码是一致的。</a:t>
            </a:r>
          </a:p>
          <a:p>
            <a:pPr>
              <a:lnSpc>
                <a:spcPct val="150000"/>
              </a:lnSpc>
            </a:pPr>
            <a:r>
              <a:rPr lang="zh-CN" altLang="zh-CN" sz="1400" dirty="0"/>
              <a:t>支付宝账号邮箱密码、支付宝登录密码和支付密码，默认为：系统随机生成的</a:t>
            </a:r>
            <a:r>
              <a:rPr lang="en-US" altLang="zh-CN" sz="1400" dirty="0"/>
              <a:t>8</a:t>
            </a:r>
            <a:r>
              <a:rPr lang="zh-CN" altLang="zh-CN" sz="1400" dirty="0"/>
              <a:t>位密码，可以在国开行学生在线服务系统中“我的首页”中查询。</a:t>
            </a:r>
          </a:p>
        </p:txBody>
      </p:sp>
      <p:sp>
        <p:nvSpPr>
          <p:cNvPr id="15" name="TextBox 15"/>
          <p:cNvSpPr txBox="1"/>
          <p:nvPr/>
        </p:nvSpPr>
        <p:spPr>
          <a:xfrm>
            <a:off x="502735" y="4940682"/>
            <a:ext cx="9011456" cy="1669688"/>
          </a:xfrm>
          <a:prstGeom prst="rect">
            <a:avLst/>
          </a:prstGeom>
          <a:noFill/>
        </p:spPr>
        <p:txBody>
          <a:bodyPr wrap="square" rtlCol="0">
            <a:spAutoFit/>
          </a:bodyPr>
          <a:lstStyle/>
          <a:p>
            <a:pPr>
              <a:lnSpc>
                <a:spcPct val="150000"/>
              </a:lnSpc>
            </a:pPr>
            <a:r>
              <a:rPr lang="zh-CN" altLang="zh-CN" sz="1400" dirty="0"/>
              <a:t>（</a:t>
            </a:r>
            <a:r>
              <a:rPr lang="en-US" altLang="zh-CN" sz="1400" dirty="0"/>
              <a:t>1</a:t>
            </a:r>
            <a:r>
              <a:rPr lang="zh-CN" altLang="zh-CN" sz="1400" dirty="0"/>
              <a:t>）登录国家开发银行助学贷款系统提出</a:t>
            </a:r>
            <a:r>
              <a:rPr lang="zh-CN" altLang="en-US" sz="1400" dirty="0"/>
              <a:t>“提前</a:t>
            </a:r>
            <a:r>
              <a:rPr lang="zh-CN" altLang="zh-CN" sz="1400" dirty="0"/>
              <a:t>还款申请</a:t>
            </a:r>
            <a:r>
              <a:rPr lang="zh-CN" altLang="en-US" sz="1400" dirty="0"/>
              <a:t>” </a:t>
            </a:r>
            <a:r>
              <a:rPr lang="zh-CN" altLang="zh-CN" sz="1400" dirty="0"/>
              <a:t>（归还“自付息”不用网上申请）</a:t>
            </a:r>
          </a:p>
          <a:p>
            <a:pPr>
              <a:lnSpc>
                <a:spcPct val="150000"/>
              </a:lnSpc>
            </a:pPr>
            <a:r>
              <a:rPr lang="zh-CN" altLang="zh-CN" sz="1400" dirty="0"/>
              <a:t>（</a:t>
            </a:r>
            <a:r>
              <a:rPr lang="en-US" altLang="zh-CN" sz="1400" dirty="0"/>
              <a:t>2</a:t>
            </a:r>
            <a:r>
              <a:rPr lang="zh-CN" altLang="zh-CN" sz="1400" dirty="0"/>
              <a:t>）往</a:t>
            </a:r>
            <a:r>
              <a:rPr lang="zh-CN" altLang="en-US" sz="1400" dirty="0"/>
              <a:t>本人还款专用</a:t>
            </a:r>
            <a:r>
              <a:rPr lang="zh-CN" altLang="zh-CN" sz="1400" dirty="0"/>
              <a:t>“支付宝”账户</a:t>
            </a:r>
            <a:r>
              <a:rPr lang="zh-CN" altLang="en-US" sz="1400" dirty="0"/>
              <a:t>的余额</a:t>
            </a:r>
            <a:r>
              <a:rPr lang="zh-CN" altLang="zh-CN" sz="1400" dirty="0"/>
              <a:t>充值进行还款</a:t>
            </a:r>
            <a:r>
              <a:rPr lang="zh-CN" altLang="en-US" sz="1400" dirty="0"/>
              <a:t>，余额宝是不能扣款的。点击“充值”</a:t>
            </a:r>
            <a:r>
              <a:rPr lang="zh-CN" altLang="zh-CN" sz="1400" dirty="0"/>
              <a:t>按钮的时候，在弹出的页面中选择右上角的“充值到余额”。</a:t>
            </a:r>
          </a:p>
          <a:p>
            <a:pPr>
              <a:lnSpc>
                <a:spcPct val="150000"/>
              </a:lnSpc>
            </a:pPr>
            <a:r>
              <a:rPr lang="en-US" altLang="zh-CN" sz="1400" dirty="0"/>
              <a:t>      </a:t>
            </a:r>
            <a:r>
              <a:rPr lang="zh-CN" altLang="zh-CN" sz="1400" dirty="0"/>
              <a:t>在国家助学贷款系统办理了“申请提前还款”手续后，需在当月</a:t>
            </a:r>
            <a:r>
              <a:rPr lang="en-US" altLang="zh-CN" sz="1400" dirty="0"/>
              <a:t>20</a:t>
            </a:r>
            <a:r>
              <a:rPr lang="zh-CN" altLang="zh-CN" sz="1400" dirty="0"/>
              <a:t>日前登录“支付宝”平台（</a:t>
            </a:r>
            <a:r>
              <a:rPr lang="en-US" altLang="zh-CN" sz="1400" dirty="0">
                <a:hlinkClick r:id="rId3"/>
              </a:rPr>
              <a:t>https://www.alipay.com/</a:t>
            </a:r>
            <a:r>
              <a:rPr lang="zh-CN" altLang="zh-CN" sz="1400" dirty="0"/>
              <a:t>）往个人“支付宝”账号充值（充值金额为应还的本金加每笔贷款的利息），等待划扣。</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anim calcmode="lin" valueType="num">
                                      <p:cBhvr>
                                        <p:cTn id="26" dur="2000" fill="hold"/>
                                        <p:tgtEl>
                                          <p:spTgt spid="18"/>
                                        </p:tgtEl>
                                        <p:attrNameLst>
                                          <p:attrName>ppt_w</p:attrName>
                                        </p:attrNameLst>
                                      </p:cBhvr>
                                      <p:tavLst>
                                        <p:tav tm="0" fmla="#ppt_w*sin(2.5*pi*$)">
                                          <p:val>
                                            <p:fltVal val="0"/>
                                          </p:val>
                                        </p:tav>
                                        <p:tav tm="100000">
                                          <p:val>
                                            <p:fltVal val="1"/>
                                          </p:val>
                                        </p:tav>
                                      </p:tavLst>
                                    </p:anim>
                                    <p:anim calcmode="lin" valueType="num">
                                      <p:cBhvr>
                                        <p:cTn id="2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9"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6775" y="718820"/>
            <a:ext cx="3684270" cy="534035"/>
          </a:xfrm>
        </p:spPr>
        <p:txBody>
          <a:bodyPr wrap="square"/>
          <a:lstStyle/>
          <a:p>
            <a:r>
              <a:rPr dirty="0"/>
              <a:t>支付宝使用说明</a:t>
            </a:r>
          </a:p>
        </p:txBody>
      </p:sp>
      <p:sp>
        <p:nvSpPr>
          <p:cNvPr id="6" name="Line 18"/>
          <p:cNvSpPr>
            <a:spLocks noChangeShapeType="1"/>
          </p:cNvSpPr>
          <p:nvPr/>
        </p:nvSpPr>
        <p:spPr bwMode="auto">
          <a:xfrm>
            <a:off x="7620" y="2198033"/>
            <a:ext cx="8214360"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566843"/>
            <a:ext cx="7182485" cy="460375"/>
          </a:xfrm>
          <a:prstGeom prst="rect">
            <a:avLst/>
          </a:prstGeom>
        </p:spPr>
        <p:txBody>
          <a:bodyPr wrap="square">
            <a:spAutoFit/>
          </a:bodyPr>
          <a:lstStyle/>
          <a:p>
            <a:r>
              <a:rPr lang="zh-CN" altLang="en-US" sz="2400" dirty="0"/>
              <a:t>支付宝</a:t>
            </a:r>
            <a:r>
              <a:rPr lang="en-US" altLang="zh-CN" sz="2400" dirty="0"/>
              <a:t>“</a:t>
            </a:r>
            <a:r>
              <a:rPr lang="zh-CN" altLang="en-US" sz="2400" dirty="0"/>
              <a:t>助学贷款还款</a:t>
            </a:r>
            <a:r>
              <a:rPr lang="en-US" altLang="zh-CN" sz="2400" dirty="0"/>
              <a:t>”</a:t>
            </a:r>
            <a:r>
              <a:rPr lang="zh-CN" altLang="en-US" sz="2400" dirty="0"/>
              <a:t>新方式功能操作说明</a:t>
            </a:r>
          </a:p>
        </p:txBody>
      </p:sp>
      <p:sp>
        <p:nvSpPr>
          <p:cNvPr id="11" name="任意多边形 83"/>
          <p:cNvSpPr/>
          <p:nvPr/>
        </p:nvSpPr>
        <p:spPr bwMode="auto">
          <a:xfrm rot="16200000">
            <a:off x="673735" y="1116628"/>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553508"/>
            <a:ext cx="988060" cy="473710"/>
          </a:xfrm>
          <a:prstGeom prst="roundRect">
            <a:avLst/>
          </a:prstGeom>
          <a:solidFill>
            <a:srgbClr val="7030A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三</a:t>
            </a:r>
          </a:p>
        </p:txBody>
      </p:sp>
      <p:sp>
        <p:nvSpPr>
          <p:cNvPr id="4" name="Rectangle 14"/>
          <p:cNvSpPr/>
          <p:nvPr/>
        </p:nvSpPr>
        <p:spPr>
          <a:xfrm>
            <a:off x="486166" y="2351486"/>
            <a:ext cx="11219453" cy="1384995"/>
          </a:xfrm>
          <a:prstGeom prst="rect">
            <a:avLst/>
          </a:prstGeom>
        </p:spPr>
        <p:txBody>
          <a:bodyPr wrap="square">
            <a:spAutoFit/>
          </a:bodyPr>
          <a:lstStyle/>
          <a:p>
            <a:r>
              <a:rPr lang="en-US" altLang="zh-CN" sz="1400" dirty="0"/>
              <a:t>        </a:t>
            </a:r>
            <a:r>
              <a:rPr lang="zh-CN" altLang="zh-CN" sz="1400" dirty="0"/>
              <a:t>学生申请提前还款后，便可使用此功能还款。此功能是专为助学贷款开通的特殊还款通道，取消原充值限额，学生可以直接进行付款，也可以请其他人帮助学生还款。</a:t>
            </a:r>
            <a:endParaRPr lang="en-US" altLang="zh-CN" sz="1400" dirty="0"/>
          </a:p>
          <a:p>
            <a:r>
              <a:rPr lang="zh-CN" altLang="en-US" sz="1400" dirty="0"/>
              <a:t>国开行主动还款（应用中心还款）流程 </a:t>
            </a:r>
            <a:r>
              <a:rPr lang="en-US" altLang="zh-CN" sz="1400" dirty="0"/>
              <a:t>- https://help.alipay.com/lab/help_detail.htm?help_id=251347</a:t>
            </a:r>
            <a:endParaRPr lang="zh-CN" altLang="zh-CN" sz="1400" dirty="0"/>
          </a:p>
          <a:p>
            <a:r>
              <a:rPr lang="en-US" altLang="zh-CN" sz="1400" dirty="0"/>
              <a:t>        </a:t>
            </a:r>
            <a:r>
              <a:rPr lang="zh-CN" altLang="zh-CN" sz="1400" dirty="0"/>
              <a:t>登录支付宝账户→【应用中心】→【助学贷款还款】→【我要</a:t>
            </a:r>
            <a:r>
              <a:rPr lang="zh-CN" altLang="en-US" sz="1400" dirty="0"/>
              <a:t>还款</a:t>
            </a:r>
            <a:r>
              <a:rPr lang="zh-CN" altLang="zh-CN" sz="1400" dirty="0"/>
              <a:t>】→输入借款人支付宝账户、身份证号码、验证码，即可查询还贷信息（注：任何人登录自己的支付宝账户，都可以在这里输入借款人的上述信息进行贷款信息的查询及还款）；→查询还款金额，进行还贷→进入收银台付款→还款成功。</a:t>
            </a:r>
          </a:p>
        </p:txBody>
      </p:sp>
      <p:pic>
        <p:nvPicPr>
          <p:cNvPr id="28" name="图片 27" descr="支付宝2.png"/>
          <p:cNvPicPr>
            <a:picLocks noChangeAspect="1"/>
          </p:cNvPicPr>
          <p:nvPr/>
        </p:nvPicPr>
        <p:blipFill>
          <a:blip r:embed="rId3" cstate="print"/>
          <a:stretch>
            <a:fillRect/>
          </a:stretch>
        </p:blipFill>
        <p:spPr>
          <a:xfrm>
            <a:off x="441731" y="3818326"/>
            <a:ext cx="9974068" cy="657317"/>
          </a:xfrm>
          <a:prstGeom prst="rect">
            <a:avLst/>
          </a:prstGeom>
        </p:spPr>
      </p:pic>
      <p:pic>
        <p:nvPicPr>
          <p:cNvPr id="32" name="图片 31" descr="支付宝3.png"/>
          <p:cNvPicPr>
            <a:picLocks noChangeAspect="1"/>
          </p:cNvPicPr>
          <p:nvPr/>
        </p:nvPicPr>
        <p:blipFill>
          <a:blip r:embed="rId4" cstate="print"/>
          <a:stretch>
            <a:fillRect/>
          </a:stretch>
        </p:blipFill>
        <p:spPr>
          <a:xfrm>
            <a:off x="1458930" y="4462755"/>
            <a:ext cx="8771544" cy="2169214"/>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6775" y="718820"/>
            <a:ext cx="6005830" cy="534035"/>
          </a:xfrm>
        </p:spPr>
        <p:txBody>
          <a:bodyPr wrap="square"/>
          <a:lstStyle/>
          <a:p>
            <a:r>
              <a:rPr dirty="0"/>
              <a:t>支付宝使用说明</a:t>
            </a:r>
          </a:p>
        </p:txBody>
      </p:sp>
      <p:sp>
        <p:nvSpPr>
          <p:cNvPr id="6" name="Line 18"/>
          <p:cNvSpPr>
            <a:spLocks noChangeShapeType="1"/>
          </p:cNvSpPr>
          <p:nvPr/>
        </p:nvSpPr>
        <p:spPr bwMode="auto">
          <a:xfrm>
            <a:off x="7620" y="2494915"/>
            <a:ext cx="8214360"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7182485" cy="460375"/>
          </a:xfrm>
          <a:prstGeom prst="rect">
            <a:avLst/>
          </a:prstGeom>
        </p:spPr>
        <p:txBody>
          <a:bodyPr wrap="square">
            <a:spAutoFit/>
          </a:bodyPr>
          <a:lstStyle/>
          <a:p>
            <a:r>
              <a:rPr lang="zh-CN" altLang="en-US" sz="2400" dirty="0"/>
              <a:t>支付宝</a:t>
            </a:r>
            <a:r>
              <a:rPr lang="en-US" altLang="zh-CN" sz="2400" dirty="0"/>
              <a:t>“</a:t>
            </a:r>
            <a:r>
              <a:rPr lang="zh-CN" altLang="en-US" sz="2400" dirty="0"/>
              <a:t>助学贷款还款</a:t>
            </a:r>
            <a:r>
              <a:rPr lang="en-US" altLang="zh-CN" sz="2400" dirty="0"/>
              <a:t>”</a:t>
            </a:r>
            <a:r>
              <a:rPr lang="zh-CN" altLang="en-US" sz="2400" dirty="0"/>
              <a:t>新方式功能操作说明</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rgbClr val="7030A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三</a:t>
            </a:r>
          </a:p>
        </p:txBody>
      </p:sp>
      <p:pic>
        <p:nvPicPr>
          <p:cNvPr id="13" name="图片 12" descr="支付宝4.png"/>
          <p:cNvPicPr>
            <a:picLocks noChangeAspect="1"/>
          </p:cNvPicPr>
          <p:nvPr/>
        </p:nvPicPr>
        <p:blipFill>
          <a:blip r:embed="rId3" cstate="print"/>
          <a:stretch>
            <a:fillRect/>
          </a:stretch>
        </p:blipFill>
        <p:spPr>
          <a:xfrm>
            <a:off x="472610" y="2754998"/>
            <a:ext cx="3041152" cy="2766584"/>
          </a:xfrm>
          <a:prstGeom prst="rect">
            <a:avLst/>
          </a:prstGeom>
        </p:spPr>
      </p:pic>
      <p:pic>
        <p:nvPicPr>
          <p:cNvPr id="14" name="图片 13" descr="支付宝5.png"/>
          <p:cNvPicPr>
            <a:picLocks noChangeAspect="1"/>
          </p:cNvPicPr>
          <p:nvPr/>
        </p:nvPicPr>
        <p:blipFill>
          <a:blip r:embed="rId4" cstate="print"/>
          <a:stretch>
            <a:fillRect/>
          </a:stretch>
        </p:blipFill>
        <p:spPr>
          <a:xfrm>
            <a:off x="3513572" y="2758327"/>
            <a:ext cx="3241337" cy="2763320"/>
          </a:xfrm>
          <a:prstGeom prst="rect">
            <a:avLst/>
          </a:prstGeom>
        </p:spPr>
      </p:pic>
      <p:pic>
        <p:nvPicPr>
          <p:cNvPr id="15" name="图片 14" descr="支付宝6.png"/>
          <p:cNvPicPr>
            <a:picLocks noChangeAspect="1"/>
          </p:cNvPicPr>
          <p:nvPr/>
        </p:nvPicPr>
        <p:blipFill>
          <a:blip r:embed="rId5" cstate="print"/>
          <a:stretch>
            <a:fillRect/>
          </a:stretch>
        </p:blipFill>
        <p:spPr>
          <a:xfrm>
            <a:off x="6754185" y="2758480"/>
            <a:ext cx="5501315" cy="3754629"/>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6775" y="718820"/>
            <a:ext cx="3517265" cy="534035"/>
          </a:xfrm>
        </p:spPr>
        <p:txBody>
          <a:bodyPr wrap="square"/>
          <a:lstStyle/>
          <a:p>
            <a:r>
              <a:rPr dirty="0"/>
              <a:t>支付宝使用说明</a:t>
            </a:r>
          </a:p>
        </p:txBody>
      </p:sp>
      <p:sp>
        <p:nvSpPr>
          <p:cNvPr id="6" name="Line 18"/>
          <p:cNvSpPr>
            <a:spLocks noChangeShapeType="1"/>
          </p:cNvSpPr>
          <p:nvPr/>
        </p:nvSpPr>
        <p:spPr bwMode="auto">
          <a:xfrm>
            <a:off x="7620" y="2494915"/>
            <a:ext cx="8214360"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7182485" cy="460375"/>
          </a:xfrm>
          <a:prstGeom prst="rect">
            <a:avLst/>
          </a:prstGeom>
        </p:spPr>
        <p:txBody>
          <a:bodyPr wrap="square">
            <a:spAutoFit/>
          </a:bodyPr>
          <a:lstStyle/>
          <a:p>
            <a:r>
              <a:rPr lang="zh-CN" altLang="en-US" sz="2400" dirty="0"/>
              <a:t>支付宝</a:t>
            </a:r>
            <a:r>
              <a:rPr lang="en-US" altLang="zh-CN" sz="2400" dirty="0"/>
              <a:t>“</a:t>
            </a:r>
            <a:r>
              <a:rPr lang="zh-CN" altLang="en-US" sz="2400" dirty="0"/>
              <a:t>助学贷款还款</a:t>
            </a:r>
            <a:r>
              <a:rPr lang="en-US" altLang="zh-CN" sz="2400" dirty="0"/>
              <a:t>”</a:t>
            </a:r>
            <a:r>
              <a:rPr lang="zh-CN" altLang="en-US" sz="2400" dirty="0"/>
              <a:t>方式功能操作说明</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rgbClr val="7030A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三</a:t>
            </a:r>
          </a:p>
        </p:txBody>
      </p:sp>
      <p:sp>
        <p:nvSpPr>
          <p:cNvPr id="16" name="Rectangle 14"/>
          <p:cNvSpPr/>
          <p:nvPr/>
        </p:nvSpPr>
        <p:spPr>
          <a:xfrm>
            <a:off x="441716" y="2502318"/>
            <a:ext cx="11219453" cy="700192"/>
          </a:xfrm>
          <a:prstGeom prst="rect">
            <a:avLst/>
          </a:prstGeom>
        </p:spPr>
        <p:txBody>
          <a:bodyPr wrap="square">
            <a:spAutoFit/>
          </a:bodyPr>
          <a:lstStyle/>
          <a:p>
            <a:pPr>
              <a:lnSpc>
                <a:spcPct val="150000"/>
              </a:lnSpc>
            </a:pPr>
            <a:r>
              <a:rPr lang="en-US" altLang="zh-CN" sz="1400" dirty="0"/>
              <a:t>        </a:t>
            </a:r>
            <a:r>
              <a:rPr lang="zh-CN" altLang="zh-CN" sz="1400" dirty="0"/>
              <a:t>采用此种方式还款时，学生账户中资金将被实时划扣至支付宝，并由支付宝于当月</a:t>
            </a:r>
            <a:r>
              <a:rPr lang="en-US" altLang="zh-CN" sz="1400" dirty="0"/>
              <a:t>21</a:t>
            </a:r>
            <a:r>
              <a:rPr lang="zh-CN" altLang="zh-CN" sz="1400" dirty="0"/>
              <a:t>日统一转账至分行，避免学生将还款资金充入支付宝账号后发生被盗情况。可于当月底或下月初登陆“在线系统”查询到还款情况。</a:t>
            </a:r>
          </a:p>
        </p:txBody>
      </p:sp>
      <p:sp>
        <p:nvSpPr>
          <p:cNvPr id="17" name="Rectangle 14"/>
          <p:cNvSpPr/>
          <p:nvPr/>
        </p:nvSpPr>
        <p:spPr>
          <a:xfrm>
            <a:off x="553020" y="3322538"/>
            <a:ext cx="11219453" cy="1600438"/>
          </a:xfrm>
          <a:prstGeom prst="rect">
            <a:avLst/>
          </a:prstGeom>
        </p:spPr>
        <p:txBody>
          <a:bodyPr wrap="square">
            <a:spAutoFit/>
          </a:bodyPr>
          <a:lstStyle/>
          <a:p>
            <a:pPr>
              <a:lnSpc>
                <a:spcPct val="150000"/>
              </a:lnSpc>
            </a:pPr>
            <a:r>
              <a:rPr lang="en-US" altLang="zh-CN" sz="1400" dirty="0"/>
              <a:t>        </a:t>
            </a:r>
            <a:r>
              <a:rPr lang="zh-CN" altLang="zh-CN" sz="1400" dirty="0"/>
              <a:t>提醒：主动还款需要注意几点：</a:t>
            </a:r>
          </a:p>
          <a:p>
            <a:pPr>
              <a:lnSpc>
                <a:spcPct val="150000"/>
              </a:lnSpc>
            </a:pPr>
            <a:r>
              <a:rPr lang="en-US" altLang="zh-CN" sz="1400" dirty="0"/>
              <a:t>1. </a:t>
            </a:r>
            <a:r>
              <a:rPr lang="zh-CN" altLang="zh-CN" sz="1400" dirty="0"/>
              <a:t>当月已提交提前还款申请方能使用（每年</a:t>
            </a:r>
            <a:r>
              <a:rPr lang="en-US" altLang="zh-CN" sz="1400" dirty="0"/>
              <a:t>12</a:t>
            </a:r>
            <a:r>
              <a:rPr lang="zh-CN" altLang="zh-CN" sz="1400" dirty="0"/>
              <a:t>月还息、贷款到期的</a:t>
            </a:r>
            <a:r>
              <a:rPr lang="en-US" altLang="zh-CN" sz="1400" dirty="0"/>
              <a:t>9</a:t>
            </a:r>
            <a:r>
              <a:rPr lang="zh-CN" altLang="zh-CN" sz="1400" dirty="0"/>
              <a:t>月或已逾期学生不需提交还款申请）；</a:t>
            </a:r>
          </a:p>
          <a:p>
            <a:pPr>
              <a:lnSpc>
                <a:spcPct val="150000"/>
              </a:lnSpc>
            </a:pPr>
            <a:r>
              <a:rPr lang="en-US" altLang="zh-CN" sz="1400" dirty="0"/>
              <a:t>2. </a:t>
            </a:r>
            <a:r>
              <a:rPr lang="zh-CN" altLang="zh-CN" sz="1400" dirty="0"/>
              <a:t>通过银行账号还款，可以通过“快捷支付”方式（无需开通网上银行，但银行预留电话必须为正在使用的电话，支付过程中需要进行短信验证）和网上银行两种途径还款；</a:t>
            </a:r>
          </a:p>
          <a:p>
            <a:endParaRPr lang="zh-CN" altLang="zh-CN" sz="1400" dirty="0"/>
          </a:p>
        </p:txBody>
      </p:sp>
      <p:pic>
        <p:nvPicPr>
          <p:cNvPr id="18" name="图片 17" descr="W020131225740055873695.jpg"/>
          <p:cNvPicPr>
            <a:picLocks noChangeAspect="1"/>
          </p:cNvPicPr>
          <p:nvPr/>
        </p:nvPicPr>
        <p:blipFill>
          <a:blip r:embed="rId3" cstate="print"/>
          <a:stretch>
            <a:fillRect/>
          </a:stretch>
        </p:blipFill>
        <p:spPr>
          <a:xfrm>
            <a:off x="1285982" y="4778768"/>
            <a:ext cx="2361344" cy="1771008"/>
          </a:xfrm>
          <a:prstGeom prst="rect">
            <a:avLst/>
          </a:prstGeom>
        </p:spPr>
      </p:pic>
      <p:pic>
        <p:nvPicPr>
          <p:cNvPr id="19" name="图片 18" descr="W020140306315912471035.jpg"/>
          <p:cNvPicPr>
            <a:picLocks noChangeAspect="1"/>
          </p:cNvPicPr>
          <p:nvPr/>
        </p:nvPicPr>
        <p:blipFill>
          <a:blip r:embed="rId4" cstate="print"/>
          <a:stretch>
            <a:fillRect/>
          </a:stretch>
        </p:blipFill>
        <p:spPr>
          <a:xfrm>
            <a:off x="4726111" y="4732706"/>
            <a:ext cx="2361523" cy="1847892"/>
          </a:xfrm>
          <a:prstGeom prst="rect">
            <a:avLst/>
          </a:prstGeom>
        </p:spPr>
      </p:pic>
      <p:pic>
        <p:nvPicPr>
          <p:cNvPr id="20" name="图片 19" descr="W020140122833398059148.jpg"/>
          <p:cNvPicPr>
            <a:picLocks noChangeAspect="1"/>
          </p:cNvPicPr>
          <p:nvPr/>
        </p:nvPicPr>
        <p:blipFill>
          <a:blip r:embed="rId5" cstate="print"/>
          <a:stretch>
            <a:fillRect/>
          </a:stretch>
        </p:blipFill>
        <p:spPr>
          <a:xfrm>
            <a:off x="7876852" y="4859676"/>
            <a:ext cx="2655154" cy="1686023"/>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6775" y="718820"/>
            <a:ext cx="6005830" cy="534035"/>
          </a:xfrm>
        </p:spPr>
        <p:txBody>
          <a:bodyPr wrap="square"/>
          <a:lstStyle/>
          <a:p>
            <a:r>
              <a:rPr dirty="0"/>
              <a:t>支付宝使用说明</a:t>
            </a:r>
          </a:p>
        </p:txBody>
      </p:sp>
      <p:sp>
        <p:nvSpPr>
          <p:cNvPr id="6" name="Line 18"/>
          <p:cNvSpPr>
            <a:spLocks noChangeShapeType="1"/>
          </p:cNvSpPr>
          <p:nvPr/>
        </p:nvSpPr>
        <p:spPr bwMode="auto">
          <a:xfrm flipV="1">
            <a:off x="7620" y="2520950"/>
            <a:ext cx="5234305" cy="3683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7182485" cy="460375"/>
          </a:xfrm>
          <a:prstGeom prst="rect">
            <a:avLst/>
          </a:prstGeom>
        </p:spPr>
        <p:txBody>
          <a:bodyPr wrap="square">
            <a:spAutoFit/>
          </a:bodyPr>
          <a:lstStyle/>
          <a:p>
            <a:r>
              <a:rPr lang="zh-CN" altLang="en-US" sz="2400" dirty="0"/>
              <a:t>支付宝</a:t>
            </a:r>
            <a:r>
              <a:rPr lang="en-US" altLang="zh-CN" sz="2400" dirty="0"/>
              <a:t>“</a:t>
            </a:r>
            <a:r>
              <a:rPr lang="zh-CN" altLang="en-US" sz="2400" dirty="0"/>
              <a:t>实名认证</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四</a:t>
            </a:r>
          </a:p>
        </p:txBody>
      </p:sp>
      <p:sp>
        <p:nvSpPr>
          <p:cNvPr id="16" name="Rectangle 14"/>
          <p:cNvSpPr/>
          <p:nvPr/>
        </p:nvSpPr>
        <p:spPr>
          <a:xfrm>
            <a:off x="441717" y="2502318"/>
            <a:ext cx="4500154" cy="2535951"/>
          </a:xfrm>
          <a:prstGeom prst="rect">
            <a:avLst/>
          </a:prstGeom>
        </p:spPr>
        <p:txBody>
          <a:bodyPr wrap="square">
            <a:spAutoFit/>
          </a:bodyPr>
          <a:lstStyle/>
          <a:p>
            <a:pPr>
              <a:lnSpc>
                <a:spcPct val="150000"/>
              </a:lnSpc>
            </a:pPr>
            <a:r>
              <a:rPr lang="en-US" altLang="zh-CN" sz="1400" dirty="0"/>
              <a:t>        </a:t>
            </a:r>
            <a:r>
              <a:rPr lang="zh-CN" altLang="zh-CN" dirty="0"/>
              <a:t>实名认证就是将个人的身份证信息同步到支付宝账户，获得一个网络身份证。操作流程：打开</a:t>
            </a:r>
            <a:r>
              <a:rPr lang="en-US" altLang="zh-CN" u="sng" dirty="0">
                <a:hlinkClick r:id="rId3"/>
              </a:rPr>
              <a:t>www.alipay.com</a:t>
            </a:r>
            <a:r>
              <a:rPr lang="zh-CN" altLang="zh-CN" dirty="0"/>
              <a:t>，登录支付宝账户，点击【账户设置】——【基本信息】——【真实姓名】</a:t>
            </a:r>
            <a:r>
              <a:rPr lang="en-US" altLang="zh-CN" dirty="0"/>
              <a:t>­­</a:t>
            </a:r>
            <a:r>
              <a:rPr lang="zh-CN" altLang="zh-CN" dirty="0"/>
              <a:t>——【立即认证】，（见下图）然后按照页面提示继续操作。</a:t>
            </a:r>
            <a:endParaRPr lang="zh-CN" altLang="zh-CN" sz="1400" dirty="0"/>
          </a:p>
        </p:txBody>
      </p:sp>
      <p:pic>
        <p:nvPicPr>
          <p:cNvPr id="3" name="图片 2" descr="支付宝7.png"/>
          <p:cNvPicPr>
            <a:picLocks noChangeAspect="1"/>
          </p:cNvPicPr>
          <p:nvPr/>
        </p:nvPicPr>
        <p:blipFill>
          <a:blip r:embed="rId4" cstate="print"/>
          <a:stretch>
            <a:fillRect/>
          </a:stretch>
        </p:blipFill>
        <p:spPr>
          <a:xfrm>
            <a:off x="5434330" y="1499235"/>
            <a:ext cx="6083300" cy="2080895"/>
          </a:xfrm>
          <a:prstGeom prst="rect">
            <a:avLst/>
          </a:prstGeom>
        </p:spPr>
      </p:pic>
      <p:pic>
        <p:nvPicPr>
          <p:cNvPr id="24" name="图片 23" descr="支付宝8.png"/>
          <p:cNvPicPr>
            <a:picLocks noChangeAspect="1"/>
          </p:cNvPicPr>
          <p:nvPr/>
        </p:nvPicPr>
        <p:blipFill>
          <a:blip r:embed="rId5" cstate="print"/>
          <a:stretch>
            <a:fillRect/>
          </a:stretch>
        </p:blipFill>
        <p:spPr>
          <a:xfrm>
            <a:off x="5424805" y="3569970"/>
            <a:ext cx="6102985" cy="2825750"/>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6775" y="718820"/>
            <a:ext cx="3743325" cy="534035"/>
          </a:xfrm>
        </p:spPr>
        <p:txBody>
          <a:bodyPr wrap="square"/>
          <a:lstStyle/>
          <a:p>
            <a:r>
              <a:rPr dirty="0"/>
              <a:t>支付宝使用说明</a:t>
            </a:r>
          </a:p>
        </p:txBody>
      </p:sp>
      <p:sp>
        <p:nvSpPr>
          <p:cNvPr id="6" name="Line 18"/>
          <p:cNvSpPr>
            <a:spLocks noChangeShapeType="1"/>
          </p:cNvSpPr>
          <p:nvPr/>
        </p:nvSpPr>
        <p:spPr bwMode="auto">
          <a:xfrm flipV="1">
            <a:off x="7620" y="2520950"/>
            <a:ext cx="5234305" cy="3683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7182485" cy="460375"/>
          </a:xfrm>
          <a:prstGeom prst="rect">
            <a:avLst/>
          </a:prstGeom>
        </p:spPr>
        <p:txBody>
          <a:bodyPr wrap="square">
            <a:spAutoFit/>
          </a:bodyPr>
          <a:lstStyle/>
          <a:p>
            <a:r>
              <a:rPr lang="zh-CN" altLang="en-US" sz="2400" dirty="0"/>
              <a:t>支付宝</a:t>
            </a:r>
            <a:r>
              <a:rPr lang="en-US" altLang="zh-CN" sz="2400" dirty="0"/>
              <a:t>“</a:t>
            </a:r>
            <a:r>
              <a:rPr lang="zh-CN" altLang="en-US" sz="2400" dirty="0"/>
              <a:t>实名认证</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四</a:t>
            </a:r>
          </a:p>
        </p:txBody>
      </p:sp>
      <p:sp>
        <p:nvSpPr>
          <p:cNvPr id="4" name="Rectangle 14"/>
          <p:cNvSpPr/>
          <p:nvPr/>
        </p:nvSpPr>
        <p:spPr>
          <a:xfrm>
            <a:off x="323172" y="2557477"/>
            <a:ext cx="5558319" cy="1895071"/>
          </a:xfrm>
          <a:prstGeom prst="rect">
            <a:avLst/>
          </a:prstGeom>
        </p:spPr>
        <p:txBody>
          <a:bodyPr wrap="square">
            <a:spAutoFit/>
          </a:bodyPr>
          <a:lstStyle/>
          <a:p>
            <a:pPr>
              <a:lnSpc>
                <a:spcPct val="150000"/>
              </a:lnSpc>
            </a:pPr>
            <a:r>
              <a:rPr lang="zh-CN" altLang="zh-CN" sz="1600" b="1" dirty="0"/>
              <a:t>注意：</a:t>
            </a:r>
            <a:endParaRPr lang="en-US" altLang="zh-CN" sz="1600" b="1" dirty="0"/>
          </a:p>
          <a:p>
            <a:pPr>
              <a:lnSpc>
                <a:spcPct val="150000"/>
              </a:lnSpc>
            </a:pPr>
            <a:r>
              <a:rPr lang="en-US" altLang="zh-CN" sz="1600" b="1" dirty="0"/>
              <a:t>        </a:t>
            </a:r>
            <a:r>
              <a:rPr lang="en-US" altLang="zh-CN" sz="1600" dirty="0"/>
              <a:t>1. </a:t>
            </a:r>
            <a:r>
              <a:rPr lang="zh-CN" altLang="zh-CN" sz="1600" dirty="0"/>
              <a:t>支付宝账户是否通过实名认证不影响贷款发放，只影响账户内资金的使用和提现。未认证的账户将</a:t>
            </a:r>
            <a:r>
              <a:rPr lang="zh-CN" altLang="zh-CN" sz="1600" b="1" dirty="0"/>
              <a:t>无法进行收款</a:t>
            </a:r>
            <a:r>
              <a:rPr lang="zh-CN" altLang="zh-CN" sz="1600" dirty="0"/>
              <a:t>，包括但不限于充值到余额、接受他人向你的支付宝账户转账、</a:t>
            </a:r>
            <a:r>
              <a:rPr lang="en-US" altLang="zh-CN" sz="1600" dirty="0"/>
              <a:t>AA</a:t>
            </a:r>
            <a:r>
              <a:rPr lang="zh-CN" altLang="zh-CN" sz="1600" dirty="0"/>
              <a:t>收款、担保交易收款等。</a:t>
            </a:r>
          </a:p>
        </p:txBody>
      </p:sp>
      <p:pic>
        <p:nvPicPr>
          <p:cNvPr id="13" name="图片 12" descr="支付宝9.png"/>
          <p:cNvPicPr>
            <a:picLocks noChangeAspect="1"/>
          </p:cNvPicPr>
          <p:nvPr/>
        </p:nvPicPr>
        <p:blipFill>
          <a:blip r:embed="rId3" cstate="print"/>
          <a:stretch>
            <a:fillRect/>
          </a:stretch>
        </p:blipFill>
        <p:spPr>
          <a:xfrm>
            <a:off x="6006465" y="1937385"/>
            <a:ext cx="6189980" cy="4697095"/>
          </a:xfrm>
          <a:prstGeom prst="rect">
            <a:avLst/>
          </a:prstGeom>
        </p:spPr>
      </p:pic>
      <p:sp>
        <p:nvSpPr>
          <p:cNvPr id="14" name="Rectangle 14"/>
          <p:cNvSpPr/>
          <p:nvPr/>
        </p:nvSpPr>
        <p:spPr>
          <a:xfrm>
            <a:off x="292351" y="4333193"/>
            <a:ext cx="5527496" cy="2110514"/>
          </a:xfrm>
          <a:prstGeom prst="rect">
            <a:avLst/>
          </a:prstGeom>
        </p:spPr>
        <p:txBody>
          <a:bodyPr wrap="square">
            <a:spAutoFit/>
          </a:bodyPr>
          <a:lstStyle/>
          <a:p>
            <a:endParaRPr lang="zh-CN" altLang="zh-CN" sz="1400" dirty="0"/>
          </a:p>
          <a:p>
            <a:pPr>
              <a:lnSpc>
                <a:spcPct val="150000"/>
              </a:lnSpc>
            </a:pPr>
            <a:r>
              <a:rPr lang="en-US" altLang="zh-CN" sz="1600" dirty="0"/>
              <a:t>        2. </a:t>
            </a:r>
            <a:r>
              <a:rPr lang="zh-CN" altLang="zh-CN" sz="1600" dirty="0"/>
              <a:t>当操作实名认证页面出现“操作失败”提示时，说明该身份证号码已用于其他支付宝的账户的实名认证，请学生确认是否是本人操作，如果是，请学生登录已认证账户操作关联认证，如果不是请学生致电</a:t>
            </a:r>
            <a:r>
              <a:rPr lang="en-US" altLang="zh-CN" sz="1600" dirty="0"/>
              <a:t>95188</a:t>
            </a:r>
            <a:r>
              <a:rPr lang="zh-CN" altLang="zh-CN" sz="1600" dirty="0"/>
              <a:t>客服说明情况后请客服协助处理。</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4"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6775" y="718820"/>
            <a:ext cx="6005830" cy="534035"/>
          </a:xfrm>
        </p:spPr>
        <p:txBody>
          <a:bodyPr wrap="square"/>
          <a:lstStyle/>
          <a:p>
            <a:r>
              <a:rPr dirty="0"/>
              <a:t>支付宝使用说明</a:t>
            </a:r>
          </a:p>
        </p:txBody>
      </p:sp>
      <p:sp>
        <p:nvSpPr>
          <p:cNvPr id="6" name="Line 18"/>
          <p:cNvSpPr>
            <a:spLocks noChangeShapeType="1"/>
          </p:cNvSpPr>
          <p:nvPr/>
        </p:nvSpPr>
        <p:spPr bwMode="auto">
          <a:xfrm flipV="1">
            <a:off x="7620" y="2520950"/>
            <a:ext cx="5234305" cy="3683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7182485" cy="460375"/>
          </a:xfrm>
          <a:prstGeom prst="rect">
            <a:avLst/>
          </a:prstGeom>
        </p:spPr>
        <p:txBody>
          <a:bodyPr wrap="square">
            <a:spAutoFit/>
          </a:bodyPr>
          <a:lstStyle/>
          <a:p>
            <a:r>
              <a:rPr lang="zh-CN" altLang="en-US" sz="2400" dirty="0"/>
              <a:t>支付宝</a:t>
            </a:r>
            <a:r>
              <a:rPr lang="en-US" altLang="zh-CN" sz="2400" dirty="0"/>
              <a:t>“</a:t>
            </a:r>
            <a:r>
              <a:rPr lang="zh-CN" altLang="en-US" sz="2400" dirty="0"/>
              <a:t>充值方式</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rgbClr val="92D05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五</a:t>
            </a:r>
          </a:p>
        </p:txBody>
      </p:sp>
      <p:sp>
        <p:nvSpPr>
          <p:cNvPr id="10" name="Rectangle 14"/>
          <p:cNvSpPr/>
          <p:nvPr/>
        </p:nvSpPr>
        <p:spPr>
          <a:xfrm>
            <a:off x="475372" y="2631825"/>
            <a:ext cx="11240000" cy="738664"/>
          </a:xfrm>
          <a:prstGeom prst="rect">
            <a:avLst/>
          </a:prstGeom>
        </p:spPr>
        <p:txBody>
          <a:bodyPr wrap="square">
            <a:spAutoFit/>
          </a:bodyPr>
          <a:lstStyle/>
          <a:p>
            <a:pPr>
              <a:lnSpc>
                <a:spcPct val="150000"/>
              </a:lnSpc>
            </a:pPr>
            <a:r>
              <a:rPr lang="en-US" altLang="zh-CN" sz="1400" dirty="0"/>
              <a:t>        </a:t>
            </a:r>
            <a:r>
              <a:rPr lang="zh-CN" altLang="zh-CN" sz="1400" dirty="0"/>
              <a:t>由于国家助学贷款的还款金额较大，建议使用网上银行充值方式，需要开通银行卡的网上支付功能，请到银行柜台办理，提前开通网上银行支付功能。</a:t>
            </a:r>
          </a:p>
        </p:txBody>
      </p:sp>
      <p:sp>
        <p:nvSpPr>
          <p:cNvPr id="39" name="Rectangle 14"/>
          <p:cNvSpPr/>
          <p:nvPr/>
        </p:nvSpPr>
        <p:spPr>
          <a:xfrm>
            <a:off x="449318" y="3370405"/>
            <a:ext cx="11286603" cy="415498"/>
          </a:xfrm>
          <a:prstGeom prst="rect">
            <a:avLst/>
          </a:prstGeom>
        </p:spPr>
        <p:txBody>
          <a:bodyPr wrap="square">
            <a:spAutoFit/>
          </a:bodyPr>
          <a:lstStyle/>
          <a:p>
            <a:pPr>
              <a:lnSpc>
                <a:spcPct val="150000"/>
              </a:lnSpc>
            </a:pPr>
            <a:r>
              <a:rPr lang="en-US" altLang="zh-CN" sz="1400" dirty="0"/>
              <a:t>        </a:t>
            </a:r>
            <a:r>
              <a:rPr lang="zh-CN" altLang="zh-CN" sz="1400" dirty="0"/>
              <a:t>特别提示：由于支付宝不同的充值方式有不同的限额，请贷款学生提前了解相关操作，避免因限额而导致充值不成功，从而导致逾期违约。</a:t>
            </a:r>
          </a:p>
        </p:txBody>
      </p:sp>
      <p:sp>
        <p:nvSpPr>
          <p:cNvPr id="28" name="Rectangle 14"/>
          <p:cNvSpPr/>
          <p:nvPr/>
        </p:nvSpPr>
        <p:spPr>
          <a:xfrm>
            <a:off x="550346" y="3718017"/>
            <a:ext cx="11195848" cy="738664"/>
          </a:xfrm>
          <a:prstGeom prst="rect">
            <a:avLst/>
          </a:prstGeom>
        </p:spPr>
        <p:txBody>
          <a:bodyPr wrap="square">
            <a:spAutoFit/>
          </a:bodyPr>
          <a:lstStyle/>
          <a:p>
            <a:pPr>
              <a:lnSpc>
                <a:spcPct val="150000"/>
              </a:lnSpc>
            </a:pPr>
            <a:r>
              <a:rPr lang="en-US" altLang="zh-CN" sz="1400" dirty="0"/>
              <a:t>      </a:t>
            </a:r>
            <a:r>
              <a:rPr lang="zh-CN" altLang="zh-CN" sz="1400" dirty="0"/>
              <a:t>详细的“支付宝”操作步骤可以登录：</a:t>
            </a:r>
            <a:r>
              <a:rPr lang="en-US" altLang="zh-CN" sz="1400" u="sng" dirty="0">
                <a:hlinkClick r:id="rId3"/>
              </a:rPr>
              <a:t>http://www.alipay.com/</a:t>
            </a:r>
            <a:r>
              <a:rPr lang="zh-CN" altLang="zh-CN" sz="1400" dirty="0"/>
              <a:t>点击右上角的“帮助中心”进行查询。或拨打支付宝</a:t>
            </a:r>
            <a:r>
              <a:rPr lang="en-US" altLang="zh-CN" sz="1400" dirty="0"/>
              <a:t>24</a:t>
            </a:r>
            <a:r>
              <a:rPr lang="zh-CN" altLang="zh-CN" sz="1400" dirty="0"/>
              <a:t>小时服务热线：</a:t>
            </a:r>
            <a:r>
              <a:rPr lang="en-US" altLang="zh-CN" sz="1400" dirty="0"/>
              <a:t>0571-88156688</a:t>
            </a:r>
            <a:r>
              <a:rPr lang="zh-CN" altLang="en-US" sz="1400" dirty="0"/>
              <a:t>。</a:t>
            </a:r>
            <a:endParaRPr lang="zh-CN" altLang="zh-CN" sz="1400" dirty="0"/>
          </a:p>
        </p:txBody>
      </p:sp>
      <p:pic>
        <p:nvPicPr>
          <p:cNvPr id="45" name="图片 44" descr="1.新行政大楼.jpg"/>
          <p:cNvPicPr>
            <a:picLocks noChangeAspect="1"/>
          </p:cNvPicPr>
          <p:nvPr/>
        </p:nvPicPr>
        <p:blipFill>
          <a:blip r:embed="rId4" cstate="print">
            <a:clrChange>
              <a:clrFrom>
                <a:srgbClr val="F5F2F9">
                  <a:alpha val="100000"/>
                </a:srgbClr>
              </a:clrFrom>
              <a:clrTo>
                <a:srgbClr val="F5F2F9">
                  <a:alpha val="100000"/>
                  <a:alpha val="0"/>
                </a:srgbClr>
              </a:clrTo>
            </a:clrChange>
          </a:blip>
          <a:stretch>
            <a:fillRect/>
          </a:stretch>
        </p:blipFill>
        <p:spPr>
          <a:xfrm>
            <a:off x="7516302" y="4091496"/>
            <a:ext cx="4683118" cy="2768894"/>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10" grpId="0"/>
      <p:bldP spid="39"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0"/>
          </p:nvPr>
        </p:nvSpPr>
        <p:spPr>
          <a:xfrm>
            <a:off x="3163570" y="1318260"/>
            <a:ext cx="8242935" cy="922020"/>
          </a:xfrm>
        </p:spPr>
        <p:txBody>
          <a:bodyPr wrap="square"/>
          <a:lstStyle/>
          <a:p>
            <a:pPr algn="l"/>
            <a:r>
              <a:rPr sz="6000">
                <a:latin typeface="+mn-ea"/>
                <a:cs typeface="+mn-ea"/>
              </a:rPr>
              <a:t>毕业前需办理的事宜</a:t>
            </a: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1" name="文本占位符 17"/>
          <p:cNvSpPr>
            <a:spLocks noGrp="1"/>
          </p:cNvSpPr>
          <p:nvPr>
            <p:ph type="body" sz="quarter" idx="12"/>
          </p:nvPr>
        </p:nvSpPr>
        <p:spPr>
          <a:xfrm>
            <a:off x="1388110" y="1363980"/>
            <a:ext cx="975360" cy="755650"/>
          </a:xfrm>
          <a:prstGeom prst="rect">
            <a:avLst/>
          </a:prstGeom>
        </p:spPr>
        <p:txBody>
          <a:bodyPr wrap="square"/>
          <a:lstStyle/>
          <a:p>
            <a:r>
              <a:rPr lang="en-US" altLang="zh-CN" sz="4800" b="1" dirty="0"/>
              <a:t>07</a:t>
            </a:r>
            <a:endParaRPr lang="zh-CN" altLang="en-US" sz="4800" b="1" dirty="0"/>
          </a:p>
        </p:txBody>
      </p:sp>
      <p:pic>
        <p:nvPicPr>
          <p:cNvPr id="2" name="图片 1" descr="1"/>
          <p:cNvPicPr>
            <a:picLocks noChangeAspect="1"/>
          </p:cNvPicPr>
          <p:nvPr/>
        </p:nvPicPr>
        <p:blipFill>
          <a:blip r:embed="rId3"/>
          <a:srcRect b="5079"/>
          <a:stretch>
            <a:fillRect/>
          </a:stretch>
        </p:blipFill>
        <p:spPr>
          <a:xfrm>
            <a:off x="3508375" y="2368550"/>
            <a:ext cx="5175885" cy="3725545"/>
          </a:xfrm>
          <a:prstGeom prst="rect">
            <a:avLst/>
          </a:prstGeom>
          <a:effectLst>
            <a:softEdge rad="317500"/>
          </a:effec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descr="W020140326416239379371.jpg"/>
          <p:cNvPicPr>
            <a:picLocks noChangeAspect="1"/>
          </p:cNvPicPr>
          <p:nvPr/>
        </p:nvPicPr>
        <p:blipFill>
          <a:blip r:embed="rId3" cstate="print"/>
          <a:stretch>
            <a:fillRect/>
          </a:stretch>
        </p:blipFill>
        <p:spPr>
          <a:xfrm>
            <a:off x="-116205" y="4214813"/>
            <a:ext cx="4441190" cy="2908935"/>
          </a:xfrm>
          <a:prstGeom prst="rect">
            <a:avLst/>
          </a:prstGeom>
          <a:effectLst>
            <a:softEdge rad="381000"/>
          </a:effectLst>
        </p:spPr>
      </p:pic>
      <p:grpSp>
        <p:nvGrpSpPr>
          <p:cNvPr id="15" name="组合 14"/>
          <p:cNvGrpSpPr/>
          <p:nvPr/>
        </p:nvGrpSpPr>
        <p:grpSpPr bwMode="auto">
          <a:xfrm>
            <a:off x="2110529" y="1761067"/>
            <a:ext cx="7679055" cy="3735917"/>
            <a:chOff x="2109410" y="1760538"/>
            <a:chExt cx="7680224" cy="3736975"/>
          </a:xfrm>
        </p:grpSpPr>
        <p:sp>
          <p:nvSpPr>
            <p:cNvPr id="16" name="文本框 35"/>
            <p:cNvSpPr txBox="1">
              <a:spLocks noChangeArrowheads="1"/>
            </p:cNvSpPr>
            <p:nvPr/>
          </p:nvSpPr>
          <p:spPr bwMode="auto">
            <a:xfrm>
              <a:off x="7871007" y="2208340"/>
              <a:ext cx="1918627" cy="52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rgbClr val="0070C0"/>
                  </a:solidFill>
                  <a:latin typeface="Impact" panose="020B0806030902050204" pitchFamily="34" charset="0"/>
                  <a:ea typeface="+mn-ea"/>
                  <a:cs typeface="+mn-ea"/>
                </a:rPr>
                <a:t>展期申请</a:t>
              </a:r>
            </a:p>
          </p:txBody>
        </p:sp>
        <p:sp>
          <p:nvSpPr>
            <p:cNvPr id="17" name="文本框 37"/>
            <p:cNvSpPr txBox="1">
              <a:spLocks noChangeArrowheads="1"/>
            </p:cNvSpPr>
            <p:nvPr/>
          </p:nvSpPr>
          <p:spPr bwMode="auto">
            <a:xfrm>
              <a:off x="7871007" y="4482919"/>
              <a:ext cx="1917992" cy="52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rgbClr val="0070C0"/>
                  </a:solidFill>
                  <a:latin typeface="Impact" panose="020B0806030902050204" pitchFamily="34" charset="0"/>
                  <a:ea typeface="+mn-ea"/>
                  <a:cs typeface="+mn-ea"/>
                </a:rPr>
                <a:t>提前还款</a:t>
              </a:r>
            </a:p>
          </p:txBody>
        </p:sp>
        <p:grpSp>
          <p:nvGrpSpPr>
            <p:cNvPr id="18" name="组合 6"/>
            <p:cNvGrpSpPr/>
            <p:nvPr/>
          </p:nvGrpSpPr>
          <p:grpSpPr bwMode="auto">
            <a:xfrm>
              <a:off x="3891703" y="1760538"/>
              <a:ext cx="3738602" cy="3736975"/>
              <a:chOff x="843803" y="2055535"/>
              <a:chExt cx="3738291" cy="3736664"/>
            </a:xfrm>
          </p:grpSpPr>
          <p:sp>
            <p:nvSpPr>
              <p:cNvPr id="25" name="椭圆 24"/>
              <p:cNvSpPr/>
              <p:nvPr/>
            </p:nvSpPr>
            <p:spPr>
              <a:xfrm>
                <a:off x="843803" y="2055535"/>
                <a:ext cx="3738291" cy="373666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grpSp>
            <p:nvGrpSpPr>
              <p:cNvPr id="23" name="组合 17"/>
              <p:cNvGrpSpPr/>
              <p:nvPr/>
            </p:nvGrpSpPr>
            <p:grpSpPr bwMode="auto">
              <a:xfrm>
                <a:off x="1343371" y="2555168"/>
                <a:ext cx="2739155" cy="2737399"/>
                <a:chOff x="1271344" y="1485710"/>
                <a:chExt cx="3240520" cy="3238443"/>
              </a:xfrm>
            </p:grpSpPr>
            <p:sp>
              <p:nvSpPr>
                <p:cNvPr id="26" name="空心弧 25"/>
                <p:cNvSpPr/>
                <p:nvPr/>
              </p:nvSpPr>
              <p:spPr>
                <a:xfrm>
                  <a:off x="1271344" y="1485710"/>
                  <a:ext cx="3240520" cy="3238441"/>
                </a:xfrm>
                <a:prstGeom prst="blockArc">
                  <a:avLst>
                    <a:gd name="adj1" fmla="val 17182313"/>
                    <a:gd name="adj2" fmla="val 21420822"/>
                    <a:gd name="adj3" fmla="val 1056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latin typeface="+mn-ea"/>
                    <a:cs typeface="+mn-ea"/>
                  </a:endParaRPr>
                </a:p>
              </p:txBody>
            </p:sp>
            <p:sp>
              <p:nvSpPr>
                <p:cNvPr id="27" name="空心弧 26"/>
                <p:cNvSpPr/>
                <p:nvPr/>
              </p:nvSpPr>
              <p:spPr>
                <a:xfrm>
                  <a:off x="1271344" y="1485710"/>
                  <a:ext cx="3240520" cy="3238441"/>
                </a:xfrm>
                <a:prstGeom prst="blockArc">
                  <a:avLst>
                    <a:gd name="adj1" fmla="val 4021826"/>
                    <a:gd name="adj2" fmla="val 16961960"/>
                    <a:gd name="adj3" fmla="val 1104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latin typeface="+mn-ea"/>
                    <a:cs typeface="+mn-ea"/>
                  </a:endParaRPr>
                </a:p>
              </p:txBody>
            </p:sp>
            <p:sp>
              <p:nvSpPr>
                <p:cNvPr id="28" name="空心弧 27"/>
                <p:cNvSpPr/>
                <p:nvPr/>
              </p:nvSpPr>
              <p:spPr>
                <a:xfrm>
                  <a:off x="1271344" y="1485710"/>
                  <a:ext cx="3240520" cy="3238441"/>
                </a:xfrm>
                <a:prstGeom prst="blockArc">
                  <a:avLst>
                    <a:gd name="adj1" fmla="val 21560640"/>
                    <a:gd name="adj2" fmla="val 3879543"/>
                    <a:gd name="adj3" fmla="val 1078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latin typeface="+mn-ea"/>
                    <a:cs typeface="+mn-ea"/>
                  </a:endParaRPr>
                </a:p>
              </p:txBody>
            </p:sp>
          </p:grpSp>
        </p:grpSp>
        <p:sp>
          <p:nvSpPr>
            <p:cNvPr id="19" name="任意多边形 18"/>
            <p:cNvSpPr/>
            <p:nvPr/>
          </p:nvSpPr>
          <p:spPr>
            <a:xfrm>
              <a:off x="6775042" y="2391483"/>
              <a:ext cx="1350639" cy="351466"/>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cs typeface="+mn-ea"/>
              </a:endParaRPr>
            </a:p>
          </p:txBody>
        </p:sp>
        <p:sp>
          <p:nvSpPr>
            <p:cNvPr id="20" name="任意多边形 19"/>
            <p:cNvSpPr/>
            <p:nvPr/>
          </p:nvSpPr>
          <p:spPr>
            <a:xfrm flipV="1">
              <a:off x="6775042" y="4316079"/>
              <a:ext cx="1350639" cy="353583"/>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cs typeface="+mn-ea"/>
              </a:endParaRPr>
            </a:p>
          </p:txBody>
        </p:sp>
        <p:sp>
          <p:nvSpPr>
            <p:cNvPr id="21" name="任意多边形 20"/>
            <p:cNvSpPr/>
            <p:nvPr/>
          </p:nvSpPr>
          <p:spPr>
            <a:xfrm>
              <a:off x="3794322" y="2194578"/>
              <a:ext cx="1223620" cy="438273"/>
            </a:xfrm>
            <a:custGeom>
              <a:avLst/>
              <a:gdLst>
                <a:gd name="connsiteX0" fmla="*/ 1223889 w 1223889"/>
                <a:gd name="connsiteY0" fmla="*/ 436098 h 436098"/>
                <a:gd name="connsiteX1" fmla="*/ 787791 w 1223889"/>
                <a:gd name="connsiteY1" fmla="*/ 0 h 436098"/>
                <a:gd name="connsiteX2" fmla="*/ 0 w 1223889"/>
                <a:gd name="connsiteY2" fmla="*/ 0 h 436098"/>
              </a:gdLst>
              <a:ahLst/>
              <a:cxnLst>
                <a:cxn ang="0">
                  <a:pos x="connsiteX0" y="connsiteY0"/>
                </a:cxn>
                <a:cxn ang="0">
                  <a:pos x="connsiteX1" y="connsiteY1"/>
                </a:cxn>
                <a:cxn ang="0">
                  <a:pos x="connsiteX2" y="connsiteY2"/>
                </a:cxn>
              </a:cxnLst>
              <a:rect l="l" t="t" r="r" b="b"/>
              <a:pathLst>
                <a:path w="1223889" h="436098">
                  <a:moveTo>
                    <a:pt x="1223889" y="436098"/>
                  </a:moveTo>
                  <a:lnTo>
                    <a:pt x="787791" y="0"/>
                  </a:lnTo>
                  <a:lnTo>
                    <a:pt x="0" y="0"/>
                  </a:ln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mn-ea"/>
              </a:endParaRPr>
            </a:p>
          </p:txBody>
        </p:sp>
        <p:sp>
          <p:nvSpPr>
            <p:cNvPr id="22" name="文本框 39"/>
            <p:cNvSpPr txBox="1">
              <a:spLocks noChangeArrowheads="1"/>
            </p:cNvSpPr>
            <p:nvPr/>
          </p:nvSpPr>
          <p:spPr bwMode="auto">
            <a:xfrm>
              <a:off x="2109410" y="2022232"/>
              <a:ext cx="1980231" cy="52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rgbClr val="0070C0"/>
                  </a:solidFill>
                  <a:latin typeface="Impact" panose="020B0806030902050204" pitchFamily="34" charset="0"/>
                  <a:ea typeface="+mn-ea"/>
                  <a:cs typeface="+mn-ea"/>
                </a:rPr>
                <a:t>毕业确认</a:t>
              </a:r>
            </a:p>
          </p:txBody>
        </p:sp>
      </p:grpSp>
      <p:sp>
        <p:nvSpPr>
          <p:cNvPr id="37" name="文本框 3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20420" y="716280"/>
            <a:ext cx="4148455" cy="534035"/>
          </a:xfrm>
        </p:spPr>
        <p:txBody>
          <a:bodyPr wrap="square"/>
          <a:lstStyle/>
          <a:p>
            <a:r>
              <a:rPr lang="zh-CN" altLang="en-US" dirty="0"/>
              <a:t>毕业前需办理的事宜</a:t>
            </a: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125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8"/>
          </p:nvPr>
        </p:nvSpPr>
        <p:spPr>
          <a:xfrm>
            <a:off x="6599513" y="567286"/>
            <a:ext cx="4158134" cy="562268"/>
          </a:xfrm>
        </p:spPr>
        <p:txBody>
          <a:bodyPr/>
          <a:lstStyle/>
          <a:p>
            <a:r>
              <a:rPr lang="zh-CN" altLang="en-US" dirty="0">
                <a:solidFill>
                  <a:schemeClr val="tx1">
                    <a:lumMod val="65000"/>
                    <a:lumOff val="35000"/>
                  </a:schemeClr>
                </a:solidFill>
              </a:rPr>
              <a:t>经办银行和代理银行</a:t>
            </a:r>
            <a:r>
              <a:rPr lang="en-US" altLang="zh-CN" dirty="0">
                <a:solidFill>
                  <a:schemeClr val="tx1">
                    <a:lumMod val="65000"/>
                    <a:lumOff val="35000"/>
                  </a:schemeClr>
                </a:solidFill>
              </a:rPr>
              <a:t> </a:t>
            </a:r>
          </a:p>
        </p:txBody>
      </p:sp>
      <p:sp>
        <p:nvSpPr>
          <p:cNvPr id="3" name="文本占位符 2"/>
          <p:cNvSpPr>
            <a:spLocks noGrp="1"/>
          </p:cNvSpPr>
          <p:nvPr>
            <p:ph type="body" sz="quarter" idx="19"/>
          </p:nvPr>
        </p:nvSpPr>
        <p:spPr/>
        <p:txBody>
          <a:bodyPr/>
          <a:lstStyle/>
          <a:p>
            <a:r>
              <a:rPr lang="en-US" altLang="zh-CN" dirty="0"/>
              <a:t>Part One</a:t>
            </a:r>
          </a:p>
        </p:txBody>
      </p:sp>
      <p:cxnSp>
        <p:nvCxnSpPr>
          <p:cNvPr id="6" name="直接连接符 5"/>
          <p:cNvCxnSpPr/>
          <p:nvPr/>
        </p:nvCxnSpPr>
        <p:spPr>
          <a:xfrm>
            <a:off x="5609722" y="2464808"/>
            <a:ext cx="215007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609722" y="4772617"/>
            <a:ext cx="215007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523287" y="2483428"/>
            <a:ext cx="3518912" cy="707886"/>
          </a:xfrm>
          <a:prstGeom prst="rect">
            <a:avLst/>
          </a:prstGeom>
        </p:spPr>
        <p:txBody>
          <a:bodyPr wrap="none">
            <a:spAutoFit/>
          </a:bodyPr>
          <a:lstStyle/>
          <a:p>
            <a:pPr defTabSz="609600"/>
            <a:r>
              <a:rPr lang="zh-CN" altLang="zh-CN" sz="2000" b="1" dirty="0">
                <a:solidFill>
                  <a:schemeClr val="accent4"/>
                </a:solidFill>
                <a:cs typeface="+mn-ea"/>
              </a:rPr>
              <a:t>经办银行</a:t>
            </a:r>
            <a:r>
              <a:rPr lang="zh-CN" altLang="en-US" sz="2000" b="1" dirty="0">
                <a:solidFill>
                  <a:schemeClr val="accent4"/>
                </a:solidFill>
                <a:cs typeface="+mn-ea"/>
              </a:rPr>
              <a:t>：</a:t>
            </a:r>
            <a:endParaRPr lang="en-US" altLang="zh-CN" sz="2000" b="1" dirty="0">
              <a:solidFill>
                <a:schemeClr val="accent4"/>
              </a:solidFill>
              <a:cs typeface="+mn-ea"/>
            </a:endParaRPr>
          </a:p>
          <a:p>
            <a:pPr defTabSz="609600"/>
            <a:r>
              <a:rPr lang="zh-CN" altLang="zh-CN" sz="2000" b="1" dirty="0">
                <a:solidFill>
                  <a:schemeClr val="accent4"/>
                </a:solidFill>
                <a:cs typeface="+mn-ea"/>
              </a:rPr>
              <a:t>国家开发银行广东省分行</a:t>
            </a:r>
            <a:r>
              <a:rPr lang="zh-CN" altLang="en-US" sz="2000" b="1" dirty="0">
                <a:solidFill>
                  <a:schemeClr val="accent4"/>
                </a:solidFill>
                <a:cs typeface="+mn-ea"/>
                <a:sym typeface="+mn-lt"/>
              </a:rPr>
              <a:t>标题</a:t>
            </a:r>
          </a:p>
        </p:txBody>
      </p:sp>
      <p:sp>
        <p:nvSpPr>
          <p:cNvPr id="25" name="矩形 24"/>
          <p:cNvSpPr/>
          <p:nvPr/>
        </p:nvSpPr>
        <p:spPr>
          <a:xfrm>
            <a:off x="5523287" y="4764257"/>
            <a:ext cx="1467068" cy="707886"/>
          </a:xfrm>
          <a:prstGeom prst="rect">
            <a:avLst/>
          </a:prstGeom>
        </p:spPr>
        <p:txBody>
          <a:bodyPr wrap="none">
            <a:spAutoFit/>
          </a:bodyPr>
          <a:lstStyle/>
          <a:p>
            <a:pPr defTabSz="609600"/>
            <a:r>
              <a:rPr lang="zh-CN" altLang="en-US" sz="2000" b="1" dirty="0">
                <a:solidFill>
                  <a:schemeClr val="accent4"/>
                </a:solidFill>
                <a:cs typeface="+mn-ea"/>
                <a:sym typeface="+mn-lt"/>
              </a:rPr>
              <a:t>代理机构：</a:t>
            </a:r>
            <a:endParaRPr lang="en-US" altLang="zh-CN" sz="2000" b="1" dirty="0">
              <a:solidFill>
                <a:schemeClr val="accent4"/>
              </a:solidFill>
              <a:cs typeface="+mn-ea"/>
              <a:sym typeface="+mn-lt"/>
            </a:endParaRPr>
          </a:p>
          <a:p>
            <a:pPr defTabSz="609600"/>
            <a:r>
              <a:rPr lang="zh-CN" altLang="en-US" sz="2000" b="1" dirty="0">
                <a:solidFill>
                  <a:schemeClr val="accent4"/>
                </a:solidFill>
                <a:cs typeface="+mn-ea"/>
                <a:sym typeface="+mn-lt"/>
              </a:rPr>
              <a:t>支付宝</a:t>
            </a:r>
          </a:p>
        </p:txBody>
      </p:sp>
      <p:sp>
        <p:nvSpPr>
          <p:cNvPr id="34" name="文本框 33"/>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pic>
        <p:nvPicPr>
          <p:cNvPr id="36" name="图片 35" descr="QQ图片20160505161525.png"/>
          <p:cNvPicPr>
            <a:picLocks noChangeAspect="1"/>
          </p:cNvPicPr>
          <p:nvPr/>
        </p:nvPicPr>
        <p:blipFill>
          <a:blip r:embed="rId3" cstate="print"/>
          <a:stretch>
            <a:fillRect/>
          </a:stretch>
        </p:blipFill>
        <p:spPr>
          <a:xfrm>
            <a:off x="5711118" y="3481631"/>
            <a:ext cx="3143250" cy="685800"/>
          </a:xfrm>
          <a:prstGeom prst="rect">
            <a:avLst/>
          </a:prstGeom>
        </p:spPr>
      </p:pic>
      <p:pic>
        <p:nvPicPr>
          <p:cNvPr id="37" name="图片 36" descr="支付宝1.png"/>
          <p:cNvPicPr>
            <a:picLocks noChangeAspect="1"/>
          </p:cNvPicPr>
          <p:nvPr/>
        </p:nvPicPr>
        <p:blipFill>
          <a:blip r:embed="rId4" cstate="print"/>
          <a:stretch>
            <a:fillRect/>
          </a:stretch>
        </p:blipFill>
        <p:spPr>
          <a:xfrm>
            <a:off x="6340572" y="5472143"/>
            <a:ext cx="1419225" cy="657225"/>
          </a:xfrm>
          <a:prstGeom prst="rect">
            <a:avLst/>
          </a:prstGeom>
        </p:spPr>
      </p:pic>
      <p:pic>
        <p:nvPicPr>
          <p:cNvPr id="38" name="图片 37" descr="2  资环学院雄姿.jpg"/>
          <p:cNvPicPr>
            <a:picLocks noChangeAspect="1"/>
          </p:cNvPicPr>
          <p:nvPr/>
        </p:nvPicPr>
        <p:blipFill>
          <a:blip r:embed="rId5" cstate="print"/>
          <a:stretch>
            <a:fillRect/>
          </a:stretch>
        </p:blipFill>
        <p:spPr>
          <a:xfrm>
            <a:off x="388652" y="1845400"/>
            <a:ext cx="4908692" cy="3272463"/>
          </a:xfrm>
          <a:prstGeom prst="rect">
            <a:avLst/>
          </a:prstGeom>
        </p:spPr>
      </p:pic>
      <p:pic>
        <p:nvPicPr>
          <p:cNvPr id="39" name="Picture 5" descr="log2"/>
          <p:cNvPicPr>
            <a:picLocks noChangeAspect="1" noChangeArrowheads="1"/>
          </p:cNvPicPr>
          <p:nvPr/>
        </p:nvPicPr>
        <p:blipFill>
          <a:blip r:embed="rId6" cstate="print"/>
          <a:srcRect/>
          <a:stretch>
            <a:fillRect/>
          </a:stretch>
        </p:blipFill>
        <p:spPr bwMode="auto">
          <a:xfrm>
            <a:off x="8220649" y="5971309"/>
            <a:ext cx="3971351" cy="886691"/>
          </a:xfrm>
          <a:prstGeom prst="rect">
            <a:avLst/>
          </a:prstGeom>
          <a:noFill/>
          <a:ln w="9525">
            <a:noFill/>
            <a:miter lim="800000"/>
            <a:headEnd/>
            <a:tailEnd/>
          </a:ln>
          <a:effectLst>
            <a:softEdge rad="127000"/>
          </a:effectLst>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1000"/>
                                        <p:tgtEl>
                                          <p:spTgt spid="36"/>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250"/>
                                        <p:tgtEl>
                                          <p:spTgt spid="34"/>
                                        </p:tgtEl>
                                      </p:cBhvr>
                                    </p:animEffect>
                                  </p:childTnLst>
                                </p:cTn>
                              </p:par>
                            </p:childTnLst>
                          </p:cTn>
                        </p:par>
                        <p:par>
                          <p:cTn id="26" fill="hold">
                            <p:stCondLst>
                              <p:cond delay="2250"/>
                            </p:stCondLst>
                            <p:childTnLst>
                              <p:par>
                                <p:cTn id="27" presetID="22" presetClass="entr" presetSubtype="4"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7410" y="718820"/>
            <a:ext cx="4110355" cy="534035"/>
          </a:xfrm>
        </p:spPr>
        <p:txBody>
          <a:bodyPr wrap="square"/>
          <a:lstStyle/>
          <a:p>
            <a:r>
              <a:rPr dirty="0"/>
              <a:t>毕业前需办理的事宜</a:t>
            </a:r>
          </a:p>
        </p:txBody>
      </p:sp>
      <p:sp>
        <p:nvSpPr>
          <p:cNvPr id="6" name="Line 18"/>
          <p:cNvSpPr>
            <a:spLocks noChangeShapeType="1"/>
          </p:cNvSpPr>
          <p:nvPr/>
        </p:nvSpPr>
        <p:spPr bwMode="auto">
          <a:xfrm>
            <a:off x="7620" y="2506980"/>
            <a:ext cx="5859145"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毕业确认</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rgbClr val="00B0F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一</a:t>
            </a:r>
          </a:p>
        </p:txBody>
      </p:sp>
      <p:sp>
        <p:nvSpPr>
          <p:cNvPr id="9" name="Rectangle 14"/>
          <p:cNvSpPr/>
          <p:nvPr/>
        </p:nvSpPr>
        <p:spPr>
          <a:xfrm>
            <a:off x="502676" y="2511810"/>
            <a:ext cx="11085887" cy="1384995"/>
          </a:xfrm>
          <a:prstGeom prst="rect">
            <a:avLst/>
          </a:prstGeom>
        </p:spPr>
        <p:txBody>
          <a:bodyPr wrap="square">
            <a:spAutoFit/>
          </a:bodyPr>
          <a:lstStyle/>
          <a:p>
            <a:pPr>
              <a:lnSpc>
                <a:spcPct val="150000"/>
              </a:lnSpc>
            </a:pPr>
            <a:r>
              <a:rPr lang="en-US" altLang="zh-CN" sz="1400" dirty="0"/>
              <a:t>        </a:t>
            </a:r>
            <a:r>
              <a:rPr lang="zh-CN" altLang="zh-CN" sz="1400" dirty="0"/>
              <a:t>对于毕业前未还清助学贷款的同学，无论你是校园地贷款还是生源地贷款的学生（含继续攻读更高学历的借款学生），只要你还没有还清贷款，都需在</a:t>
            </a:r>
            <a:r>
              <a:rPr lang="en-US" altLang="zh-CN" sz="1400" dirty="0"/>
              <a:t>6</a:t>
            </a:r>
            <a:r>
              <a:rPr lang="zh-CN" altLang="zh-CN" sz="1400" dirty="0"/>
              <a:t>月</a:t>
            </a:r>
            <a:r>
              <a:rPr lang="en-US" altLang="zh-CN" sz="1400" dirty="0"/>
              <a:t>30</a:t>
            </a:r>
            <a:r>
              <a:rPr lang="zh-CN" altLang="zh-CN" sz="1400" dirty="0"/>
              <a:t>日前登陆国家开发银行高校助学贷款学生在线服务系统提交毕业确认申请，准确填写自己的基本信息，联系方式等，这是在系统里确认你们的身份转变的关键一步，也是毕业生办理所有离校手续的组成部分，办理毕业确认后方可正常毕业离校。申请毕业确认</a:t>
            </a:r>
            <a:r>
              <a:rPr lang="zh-CN" altLang="en-US" sz="1400" dirty="0"/>
              <a:t>时</a:t>
            </a:r>
            <a:r>
              <a:rPr lang="zh-CN" altLang="zh-CN" sz="1400" dirty="0"/>
              <a:t>若暂时没有确定工作单位，应在确定工作单位后的</a:t>
            </a:r>
            <a:r>
              <a:rPr lang="en-US" altLang="zh-CN" sz="1400" dirty="0"/>
              <a:t>20</a:t>
            </a:r>
            <a:r>
              <a:rPr lang="zh-CN" altLang="zh-CN" sz="1400" dirty="0"/>
              <a:t>个工作日内将工作单位、地址、联系方式等相关信息通知学院相关辅导员。</a:t>
            </a:r>
          </a:p>
        </p:txBody>
      </p:sp>
      <p:pic>
        <p:nvPicPr>
          <p:cNvPr id="14" name="图片 13" descr="330483-14120Z9592153.jpg"/>
          <p:cNvPicPr>
            <a:picLocks noChangeAspect="1"/>
          </p:cNvPicPr>
          <p:nvPr/>
        </p:nvPicPr>
        <p:blipFill>
          <a:blip r:embed="rId3" cstate="print"/>
          <a:stretch>
            <a:fillRect/>
          </a:stretch>
        </p:blipFill>
        <p:spPr>
          <a:xfrm>
            <a:off x="937360" y="4121534"/>
            <a:ext cx="3970545" cy="2644383"/>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6775" y="718820"/>
            <a:ext cx="4234815" cy="534035"/>
          </a:xfrm>
        </p:spPr>
        <p:txBody>
          <a:bodyPr wrap="square"/>
          <a:lstStyle/>
          <a:p>
            <a:r>
              <a:rPr dirty="0"/>
              <a:t>毕业前需办理的事宜</a:t>
            </a:r>
          </a:p>
        </p:txBody>
      </p:sp>
      <p:sp>
        <p:nvSpPr>
          <p:cNvPr id="6" name="Line 18"/>
          <p:cNvSpPr>
            <a:spLocks noChangeShapeType="1"/>
          </p:cNvSpPr>
          <p:nvPr/>
        </p:nvSpPr>
        <p:spPr bwMode="auto">
          <a:xfrm>
            <a:off x="7620" y="2494915"/>
            <a:ext cx="5859145"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863725"/>
            <a:ext cx="2639060" cy="460375"/>
          </a:xfrm>
          <a:prstGeom prst="rect">
            <a:avLst/>
          </a:prstGeom>
        </p:spPr>
        <p:txBody>
          <a:bodyPr wrap="square">
            <a:spAutoFit/>
          </a:bodyPr>
          <a:lstStyle/>
          <a:p>
            <a:r>
              <a:rPr lang="zh-CN" altLang="en-US" sz="2400" dirty="0"/>
              <a:t>还款计划变更申请</a:t>
            </a:r>
          </a:p>
        </p:txBody>
      </p:sp>
      <p:sp>
        <p:nvSpPr>
          <p:cNvPr id="11" name="任意多边形 83"/>
          <p:cNvSpPr/>
          <p:nvPr/>
        </p:nvSpPr>
        <p:spPr bwMode="auto">
          <a:xfrm rot="16200000">
            <a:off x="673735" y="1413510"/>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850390"/>
            <a:ext cx="988060" cy="473710"/>
          </a:xfrm>
          <a:prstGeom prst="roundRect">
            <a:avLst/>
          </a:prstGeom>
          <a:solidFill>
            <a:schemeClr val="accent2">
              <a:lumMod val="7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二</a:t>
            </a:r>
          </a:p>
        </p:txBody>
      </p:sp>
      <p:sp>
        <p:nvSpPr>
          <p:cNvPr id="9" name="Rectangle 14"/>
          <p:cNvSpPr/>
          <p:nvPr/>
        </p:nvSpPr>
        <p:spPr>
          <a:xfrm>
            <a:off x="502676" y="2765175"/>
            <a:ext cx="11548226" cy="3285515"/>
          </a:xfrm>
          <a:prstGeom prst="rect">
            <a:avLst/>
          </a:prstGeom>
        </p:spPr>
        <p:txBody>
          <a:bodyPr wrap="square">
            <a:spAutoFit/>
          </a:bodyPr>
          <a:lstStyle/>
          <a:p>
            <a:pPr>
              <a:lnSpc>
                <a:spcPct val="150000"/>
              </a:lnSpc>
            </a:pPr>
            <a:r>
              <a:rPr lang="en-US" altLang="zh-CN" sz="1400" dirty="0"/>
              <a:t>3. </a:t>
            </a:r>
            <a:r>
              <a:rPr lang="zh-CN" altLang="zh-CN" sz="1400" dirty="0"/>
              <a:t>办理流程：</a:t>
            </a:r>
            <a:endParaRPr lang="en-US" altLang="zh-CN" sz="1400" dirty="0"/>
          </a:p>
          <a:p>
            <a:pPr>
              <a:lnSpc>
                <a:spcPct val="150000"/>
              </a:lnSpc>
            </a:pPr>
            <a:r>
              <a:rPr lang="zh-CN" altLang="en-US" sz="1400" dirty="0"/>
              <a:t>高校助学贷款毕业生</a:t>
            </a:r>
            <a:endParaRPr lang="zh-CN" altLang="zh-CN" sz="1400" dirty="0"/>
          </a:p>
          <a:p>
            <a:pPr>
              <a:lnSpc>
                <a:spcPct val="150000"/>
              </a:lnSpc>
            </a:pPr>
            <a:r>
              <a:rPr lang="en-US" altLang="zh-CN" sz="1400" dirty="0"/>
              <a:t>        </a:t>
            </a:r>
            <a:r>
              <a:rPr lang="zh-CN" altLang="zh-CN" sz="1400" dirty="0"/>
              <a:t>（</a:t>
            </a:r>
            <a:r>
              <a:rPr lang="en-US" altLang="zh-CN" sz="1400" dirty="0"/>
              <a:t>1</a:t>
            </a:r>
            <a:r>
              <a:rPr lang="zh-CN" altLang="zh-CN" sz="1400" dirty="0"/>
              <a:t>）登录学生在线服务系统（</a:t>
            </a:r>
            <a:r>
              <a:rPr lang="en-US" altLang="zh-CN" sz="1400" dirty="0"/>
              <a:t>http://www.csls.cdb.com.cn/</a:t>
            </a:r>
            <a:r>
              <a:rPr lang="zh-CN" altLang="zh-CN" sz="1400" dirty="0"/>
              <a:t>），在“</a:t>
            </a:r>
            <a:r>
              <a:rPr lang="zh-CN" altLang="en-US" sz="1400" dirty="0"/>
              <a:t>信息变更</a:t>
            </a:r>
            <a:r>
              <a:rPr lang="zh-CN" altLang="zh-CN" sz="1400" dirty="0"/>
              <a:t>”功能中点击左下角的“申请”按钮，填写相关的申请信息后，点击“导出变更单”进行打印；</a:t>
            </a:r>
          </a:p>
          <a:p>
            <a:pPr>
              <a:lnSpc>
                <a:spcPct val="150000"/>
              </a:lnSpc>
            </a:pPr>
            <a:r>
              <a:rPr lang="en-US" altLang="zh-CN" sz="1400" dirty="0"/>
              <a:t>        </a:t>
            </a:r>
            <a:r>
              <a:rPr lang="zh-CN" altLang="zh-CN" sz="1400" dirty="0"/>
              <a:t>（</a:t>
            </a:r>
            <a:r>
              <a:rPr lang="en-US" altLang="zh-CN" sz="1400" dirty="0"/>
              <a:t>2</a:t>
            </a:r>
            <a:r>
              <a:rPr lang="zh-CN" altLang="zh-CN" sz="1400" dirty="0"/>
              <a:t>）提交上述申请表到原所在学院进行审核，经学院辅导员同意展期申请后，签字并加盖学院公章。</a:t>
            </a:r>
          </a:p>
          <a:p>
            <a:pPr>
              <a:lnSpc>
                <a:spcPct val="150000"/>
              </a:lnSpc>
            </a:pPr>
            <a:r>
              <a:rPr lang="en-US" altLang="zh-CN" sz="1400" dirty="0"/>
              <a:t>        </a:t>
            </a:r>
            <a:r>
              <a:rPr lang="zh-CN" altLang="zh-CN" sz="1400" dirty="0"/>
              <a:t>（</a:t>
            </a:r>
            <a:r>
              <a:rPr lang="en-US" altLang="zh-CN" sz="1400" dirty="0"/>
              <a:t>3</a:t>
            </a:r>
            <a:r>
              <a:rPr lang="zh-CN" altLang="zh-CN" sz="1400" dirty="0"/>
              <a:t>）毕业当年的</a:t>
            </a:r>
            <a:r>
              <a:rPr lang="en-US" altLang="zh-CN" sz="1400" dirty="0"/>
              <a:t>9</a:t>
            </a:r>
            <a:r>
              <a:rPr lang="zh-CN" altLang="zh-CN" sz="1400" dirty="0"/>
              <a:t>月</a:t>
            </a:r>
            <a:r>
              <a:rPr lang="en-US" altLang="zh-CN" sz="1400" dirty="0"/>
              <a:t>5</a:t>
            </a:r>
            <a:r>
              <a:rPr lang="zh-CN" altLang="zh-CN" sz="1400" dirty="0"/>
              <a:t>日前，将上述材料递交至学生工作</a:t>
            </a:r>
            <a:r>
              <a:rPr lang="zh-CN" altLang="en-US" sz="1400" dirty="0"/>
              <a:t>部（</a:t>
            </a:r>
            <a:r>
              <a:rPr lang="zh-CN" altLang="zh-CN" sz="1400" dirty="0"/>
              <a:t>处</a:t>
            </a:r>
            <a:r>
              <a:rPr lang="zh-CN" altLang="en-US" sz="1400" dirty="0"/>
              <a:t>）</a:t>
            </a:r>
            <a:r>
              <a:rPr lang="zh-CN" altLang="zh-CN" sz="1400" dirty="0"/>
              <a:t>助学管理中心审核，现场通过系统审核申请表签字盖章。</a:t>
            </a:r>
          </a:p>
          <a:p>
            <a:pPr>
              <a:lnSpc>
                <a:spcPct val="150000"/>
              </a:lnSpc>
            </a:pPr>
            <a:r>
              <a:rPr lang="en-US" altLang="zh-CN" sz="1400" dirty="0"/>
              <a:t>        </a:t>
            </a:r>
            <a:r>
              <a:rPr lang="zh-CN" altLang="zh-CN" sz="1400" dirty="0"/>
              <a:t>（</a:t>
            </a:r>
            <a:r>
              <a:rPr lang="en-US" altLang="zh-CN" sz="1400" dirty="0"/>
              <a:t>4</a:t>
            </a:r>
            <a:r>
              <a:rPr lang="zh-CN" altLang="zh-CN" sz="1400" dirty="0"/>
              <a:t>）助学管理中心将贷款展期毕业生的资料递交广东省助学工作管理中心和国家开发银行审核，审批通过后，学生国开行系统的贷款信息将会更新。</a:t>
            </a:r>
          </a:p>
          <a:p>
            <a:pPr>
              <a:lnSpc>
                <a:spcPct val="150000"/>
              </a:lnSpc>
            </a:pPr>
            <a:r>
              <a:rPr lang="en-US" altLang="zh-CN" sz="1400" dirty="0"/>
              <a:t>        </a:t>
            </a:r>
            <a:r>
              <a:rPr lang="zh-CN" altLang="zh-CN" sz="1400" dirty="0"/>
              <a:t>（</a:t>
            </a:r>
            <a:r>
              <a:rPr lang="en-US" altLang="zh-CN" sz="1400" dirty="0"/>
              <a:t>5</a:t>
            </a:r>
            <a:r>
              <a:rPr lang="zh-CN" altLang="zh-CN" sz="1400" dirty="0"/>
              <a:t>）毕业当年</a:t>
            </a:r>
            <a:r>
              <a:rPr lang="en-US" altLang="zh-CN" sz="1400" dirty="0"/>
              <a:t>10</a:t>
            </a:r>
            <a:r>
              <a:rPr lang="zh-CN" altLang="zh-CN" sz="1400" dirty="0"/>
              <a:t>月底，申请毕业生登录国开行“学生在线服务系统”，通过“贷款及应还款查询”功能查看“贷款到期日期”是否已更新来查询是否展期申请成功。</a:t>
            </a:r>
          </a:p>
        </p:txBody>
      </p:sp>
      <p:sp>
        <p:nvSpPr>
          <p:cNvPr id="10" name="Rectangle 14">
            <a:extLst>
              <a:ext uri="{FF2B5EF4-FFF2-40B4-BE49-F238E27FC236}">
                <a16:creationId xmlns:a16="http://schemas.microsoft.com/office/drawing/2014/main" id="{5F5C52C5-4F2B-4788-97EE-229DEF6D79F8}"/>
              </a:ext>
            </a:extLst>
          </p:cNvPr>
          <p:cNvSpPr/>
          <p:nvPr/>
        </p:nvSpPr>
        <p:spPr>
          <a:xfrm>
            <a:off x="502920" y="6050690"/>
            <a:ext cx="11548226" cy="377026"/>
          </a:xfrm>
          <a:prstGeom prst="rect">
            <a:avLst/>
          </a:prstGeom>
        </p:spPr>
        <p:txBody>
          <a:bodyPr wrap="square">
            <a:spAutoFit/>
          </a:bodyPr>
          <a:lstStyle/>
          <a:p>
            <a:pPr>
              <a:lnSpc>
                <a:spcPct val="150000"/>
              </a:lnSpc>
            </a:pPr>
            <a:r>
              <a:rPr lang="zh-CN" altLang="en-US" sz="1400" dirty="0"/>
              <a:t>生源地信用助学贷款毕业生若继续升学，申请财政贴息，请咨询生源地贷款受理部门。</a:t>
            </a:r>
            <a:endParaRPr lang="zh-CN" altLang="zh-CN" sz="1400" dirty="0"/>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620" y="1252855"/>
            <a:ext cx="5701030"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66775" y="718820"/>
            <a:ext cx="6005830" cy="534035"/>
          </a:xfrm>
        </p:spPr>
        <p:txBody>
          <a:bodyPr wrap="square"/>
          <a:lstStyle/>
          <a:p>
            <a:r>
              <a:rPr dirty="0"/>
              <a:t>毕业前需办理的事宜</a:t>
            </a:r>
          </a:p>
        </p:txBody>
      </p:sp>
      <p:sp>
        <p:nvSpPr>
          <p:cNvPr id="6" name="Line 18"/>
          <p:cNvSpPr>
            <a:spLocks noChangeShapeType="1"/>
          </p:cNvSpPr>
          <p:nvPr/>
        </p:nvSpPr>
        <p:spPr bwMode="auto">
          <a:xfrm>
            <a:off x="7620" y="2148545"/>
            <a:ext cx="8214360" cy="5080"/>
          </a:xfrm>
          <a:prstGeom prst="line">
            <a:avLst/>
          </a:prstGeom>
          <a:ln>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en-US" sz="1600"/>
          </a:p>
        </p:txBody>
      </p:sp>
      <p:sp>
        <p:nvSpPr>
          <p:cNvPr id="8" name="Rectangle 13"/>
          <p:cNvSpPr/>
          <p:nvPr/>
        </p:nvSpPr>
        <p:spPr>
          <a:xfrm>
            <a:off x="1837690" y="1517355"/>
            <a:ext cx="1676400" cy="460375"/>
          </a:xfrm>
          <a:prstGeom prst="rect">
            <a:avLst/>
          </a:prstGeom>
        </p:spPr>
        <p:txBody>
          <a:bodyPr wrap="square">
            <a:spAutoFit/>
          </a:bodyPr>
          <a:lstStyle/>
          <a:p>
            <a:r>
              <a:rPr lang="zh-CN" altLang="en-US" sz="2400" dirty="0"/>
              <a:t>提前还款</a:t>
            </a:r>
          </a:p>
        </p:txBody>
      </p:sp>
      <p:sp>
        <p:nvSpPr>
          <p:cNvPr id="11" name="任意多边形 83"/>
          <p:cNvSpPr/>
          <p:nvPr/>
        </p:nvSpPr>
        <p:spPr bwMode="auto">
          <a:xfrm rot="16200000">
            <a:off x="704051" y="1070705"/>
            <a:ext cx="646430" cy="1347470"/>
          </a:xfrm>
          <a:prstGeom prst="roundRect">
            <a:avLst/>
          </a:prstGeom>
          <a:solidFill>
            <a:schemeClr val="bg1">
              <a:lumMod val="95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502920" y="1504020"/>
            <a:ext cx="988060" cy="473710"/>
          </a:xfrm>
          <a:prstGeom prst="roundRect">
            <a:avLst/>
          </a:prstGeom>
          <a:solidFill>
            <a:srgbClr val="7030A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mj-ea"/>
                <a:ea typeface="+mj-ea"/>
              </a:rPr>
              <a:t>三</a:t>
            </a:r>
          </a:p>
        </p:txBody>
      </p:sp>
      <p:sp>
        <p:nvSpPr>
          <p:cNvPr id="10" name="Rectangle 14"/>
          <p:cNvSpPr/>
          <p:nvPr/>
        </p:nvSpPr>
        <p:spPr>
          <a:xfrm>
            <a:off x="502676" y="2153375"/>
            <a:ext cx="11548226" cy="700192"/>
          </a:xfrm>
          <a:prstGeom prst="rect">
            <a:avLst/>
          </a:prstGeom>
        </p:spPr>
        <p:txBody>
          <a:bodyPr wrap="square">
            <a:spAutoFit/>
          </a:bodyPr>
          <a:lstStyle/>
          <a:p>
            <a:pPr>
              <a:lnSpc>
                <a:spcPct val="150000"/>
              </a:lnSpc>
            </a:pPr>
            <a:r>
              <a:rPr lang="en-US" altLang="zh-CN" sz="1400" dirty="0"/>
              <a:t>      </a:t>
            </a:r>
            <a:r>
              <a:rPr lang="zh-CN" altLang="zh-CN" sz="1400" dirty="0"/>
              <a:t>从毕业当年的</a:t>
            </a:r>
            <a:r>
              <a:rPr lang="en-US" altLang="zh-CN" sz="1400" dirty="0"/>
              <a:t>7</a:t>
            </a:r>
            <a:r>
              <a:rPr lang="zh-CN" altLang="zh-CN" sz="1400" dirty="0"/>
              <a:t>月</a:t>
            </a:r>
            <a:r>
              <a:rPr lang="en-US" altLang="zh-CN" sz="1400" dirty="0"/>
              <a:t>1</a:t>
            </a:r>
            <a:r>
              <a:rPr lang="zh-CN" altLang="zh-CN" sz="1400" dirty="0"/>
              <a:t>日开始，全部利息由学生本人全额支付，如果不想自己支付一分钱的利息，降低违约风险，保持良好信用记录，获得再次贷款优惠利率</a:t>
            </a:r>
            <a:r>
              <a:rPr lang="en-US" altLang="zh-CN" sz="1400" dirty="0"/>
              <a:t>……</a:t>
            </a:r>
            <a:r>
              <a:rPr lang="zh-CN" altLang="zh-CN" sz="1400" dirty="0"/>
              <a:t>对于还未毕业的你，可以通过申请提前还款实现。</a:t>
            </a:r>
          </a:p>
        </p:txBody>
      </p:sp>
      <p:sp>
        <p:nvSpPr>
          <p:cNvPr id="12" name="Rectangle 14"/>
          <p:cNvSpPr/>
          <p:nvPr/>
        </p:nvSpPr>
        <p:spPr>
          <a:xfrm>
            <a:off x="530073" y="2802058"/>
            <a:ext cx="11548226" cy="3701013"/>
          </a:xfrm>
          <a:prstGeom prst="rect">
            <a:avLst/>
          </a:prstGeom>
        </p:spPr>
        <p:txBody>
          <a:bodyPr wrap="square">
            <a:spAutoFit/>
          </a:bodyPr>
          <a:lstStyle/>
          <a:p>
            <a:pPr>
              <a:lnSpc>
                <a:spcPct val="150000"/>
              </a:lnSpc>
            </a:pPr>
            <a:r>
              <a:rPr lang="en-US" altLang="zh-CN" sz="1400" dirty="0"/>
              <a:t>        </a:t>
            </a:r>
            <a:r>
              <a:rPr lang="zh-CN" altLang="zh-CN" sz="1400" dirty="0"/>
              <a:t>借款学生需先登录学生在线服务系统提交申请，也可让学院负责贷款辅导员帮助申请，申请无需校助学中心或开发银行审批。借款学生每天均可提交提前还款申请，但由于银行结息日为每月</a:t>
            </a:r>
            <a:r>
              <a:rPr lang="en-US" altLang="zh-CN" sz="1400" dirty="0"/>
              <a:t>20</a:t>
            </a:r>
            <a:r>
              <a:rPr lang="zh-CN" altLang="zh-CN" sz="1400" dirty="0"/>
              <a:t>日，因此，当月</a:t>
            </a:r>
            <a:r>
              <a:rPr lang="en-US" altLang="zh-CN" sz="1400" dirty="0"/>
              <a:t>15</a:t>
            </a:r>
            <a:r>
              <a:rPr lang="zh-CN" altLang="zh-CN" sz="1400" dirty="0"/>
              <a:t>日（含）之前提交申请，还款日（结息日）为当月</a:t>
            </a:r>
            <a:r>
              <a:rPr lang="en-US" altLang="zh-CN" sz="1400" dirty="0"/>
              <a:t>20</a:t>
            </a:r>
            <a:r>
              <a:rPr lang="zh-CN" altLang="zh-CN" sz="1400" dirty="0"/>
              <a:t>日，</a:t>
            </a:r>
            <a:r>
              <a:rPr lang="en-US" altLang="zh-CN" sz="1400" dirty="0"/>
              <a:t>15</a:t>
            </a:r>
            <a:r>
              <a:rPr lang="zh-CN" altLang="zh-CN" sz="1400" dirty="0"/>
              <a:t>日后提交申请，还款日（结息日）为下月</a:t>
            </a:r>
            <a:r>
              <a:rPr lang="en-US" altLang="zh-CN" sz="1400" dirty="0"/>
              <a:t>20</a:t>
            </a:r>
            <a:r>
              <a:rPr lang="zh-CN" altLang="zh-CN" sz="1400" dirty="0"/>
              <a:t>日。</a:t>
            </a:r>
            <a:r>
              <a:rPr lang="en-US" altLang="zh-CN" sz="1400" dirty="0"/>
              <a:t>6</a:t>
            </a:r>
            <a:r>
              <a:rPr lang="zh-CN" altLang="zh-CN" sz="1400" dirty="0"/>
              <a:t>月</a:t>
            </a:r>
            <a:r>
              <a:rPr lang="en-US" altLang="zh-CN" sz="1400" dirty="0"/>
              <a:t>15</a:t>
            </a:r>
            <a:r>
              <a:rPr lang="zh-CN" altLang="zh-CN" sz="1400" dirty="0"/>
              <a:t>日后申请提前还款，需要自付</a:t>
            </a:r>
            <a:r>
              <a:rPr lang="en-US" altLang="zh-CN" sz="1400" dirty="0"/>
              <a:t>6</a:t>
            </a:r>
            <a:r>
              <a:rPr lang="zh-CN" altLang="zh-CN" sz="1400" dirty="0"/>
              <a:t>月</a:t>
            </a:r>
            <a:r>
              <a:rPr lang="en-US" altLang="zh-CN" sz="1400" dirty="0"/>
              <a:t>21</a:t>
            </a:r>
            <a:r>
              <a:rPr lang="zh-CN" altLang="zh-CN" sz="1400" dirty="0"/>
              <a:t>日</a:t>
            </a:r>
            <a:r>
              <a:rPr lang="en-US" altLang="zh-CN" sz="1400" dirty="0"/>
              <a:t>-7</a:t>
            </a:r>
            <a:r>
              <a:rPr lang="zh-CN" altLang="zh-CN" sz="1400" dirty="0"/>
              <a:t>月</a:t>
            </a:r>
            <a:r>
              <a:rPr lang="en-US" altLang="zh-CN" sz="1400" dirty="0"/>
              <a:t>20</a:t>
            </a:r>
            <a:r>
              <a:rPr lang="zh-CN" altLang="zh-CN" sz="1400" dirty="0"/>
              <a:t>日的利息，即如果不想自己支付一分钱利息的最后申请提前还款期限是</a:t>
            </a:r>
            <a:r>
              <a:rPr lang="en-US" altLang="zh-CN" sz="1400" dirty="0"/>
              <a:t>6</a:t>
            </a:r>
            <a:r>
              <a:rPr lang="zh-CN" altLang="zh-CN" sz="1400" dirty="0"/>
              <a:t>月</a:t>
            </a:r>
            <a:r>
              <a:rPr lang="en-US" altLang="zh-CN" sz="1400" dirty="0"/>
              <a:t>15</a:t>
            </a:r>
            <a:r>
              <a:rPr lang="zh-CN" altLang="zh-CN" sz="1400" dirty="0"/>
              <a:t>日（含）前。申请提交后，有以下三种方式进行还款：</a:t>
            </a:r>
          </a:p>
          <a:p>
            <a:pPr>
              <a:lnSpc>
                <a:spcPct val="150000"/>
              </a:lnSpc>
            </a:pPr>
            <a:r>
              <a:rPr lang="en-US" altLang="zh-CN" sz="1400" dirty="0"/>
              <a:t>        1. </a:t>
            </a:r>
            <a:r>
              <a:rPr lang="zh-CN" altLang="zh-CN" sz="1400" dirty="0"/>
              <a:t>请于当月</a:t>
            </a:r>
            <a:r>
              <a:rPr lang="en-US" altLang="zh-CN" sz="1400" dirty="0"/>
              <a:t>20</a:t>
            </a:r>
            <a:r>
              <a:rPr lang="zh-CN" altLang="zh-CN" sz="1400" dirty="0"/>
              <a:t>日前将足额款项存到本人助学贷款专用的支付宝，</a:t>
            </a:r>
            <a:r>
              <a:rPr lang="en-US" altLang="zh-CN" sz="1400" dirty="0"/>
              <a:t>21</a:t>
            </a:r>
            <a:r>
              <a:rPr lang="zh-CN" altLang="zh-CN" sz="1400" dirty="0"/>
              <a:t>日统一扣款。务必记住不能使用自己的支付宝还款，可在“学生在线服务系统”中的“贷款及应还款查询”模块查看你助学贷款专用“支付宝”账户。</a:t>
            </a:r>
          </a:p>
          <a:p>
            <a:pPr>
              <a:lnSpc>
                <a:spcPct val="150000"/>
              </a:lnSpc>
            </a:pPr>
            <a:r>
              <a:rPr lang="en-US" altLang="zh-CN" sz="1400" dirty="0"/>
              <a:t>        2.</a:t>
            </a:r>
            <a:r>
              <a:rPr lang="zh-CN" altLang="zh-CN" sz="1400" dirty="0"/>
              <a:t>在当月</a:t>
            </a:r>
            <a:r>
              <a:rPr lang="en-US" altLang="zh-CN" sz="1400" dirty="0"/>
              <a:t>20</a:t>
            </a:r>
            <a:r>
              <a:rPr lang="zh-CN" altLang="zh-CN" sz="1400" dirty="0"/>
              <a:t>日使用</a:t>
            </a:r>
            <a:r>
              <a:rPr lang="zh-CN" altLang="zh-CN" dirty="0"/>
              <a:t>支付宝生活号手机</a:t>
            </a:r>
            <a:r>
              <a:rPr lang="zh-CN" altLang="zh-CN" sz="1400" dirty="0"/>
              <a:t>还款</a:t>
            </a:r>
            <a:r>
              <a:rPr lang="zh-CN" altLang="en-US" sz="1400" dirty="0"/>
              <a:t>：</a:t>
            </a:r>
            <a:endParaRPr lang="en-US" altLang="zh-CN" sz="1400" dirty="0"/>
          </a:p>
          <a:p>
            <a:pPr>
              <a:lnSpc>
                <a:spcPct val="150000"/>
              </a:lnSpc>
            </a:pPr>
            <a:r>
              <a:rPr lang="en-US" altLang="zh-CN" sz="1400" dirty="0"/>
              <a:t>        3. </a:t>
            </a:r>
            <a:r>
              <a:rPr lang="zh-CN" altLang="zh-CN" sz="1400" dirty="0"/>
              <a:t>在当月</a:t>
            </a:r>
            <a:r>
              <a:rPr lang="en-US" altLang="zh-CN" sz="1400" dirty="0"/>
              <a:t>20</a:t>
            </a:r>
            <a:r>
              <a:rPr lang="zh-CN" altLang="zh-CN" sz="1400" dirty="0"/>
              <a:t>日使用支付宝中的“助学贷款还款”功能进行还款。</a:t>
            </a:r>
          </a:p>
          <a:p>
            <a:pPr>
              <a:lnSpc>
                <a:spcPct val="150000"/>
              </a:lnSpc>
            </a:pPr>
            <a:r>
              <a:rPr lang="en-US" altLang="zh-CN" sz="1400" dirty="0"/>
              <a:t>        </a:t>
            </a:r>
            <a:r>
              <a:rPr lang="zh-CN" altLang="zh-CN" sz="1400" dirty="0"/>
              <a:t>次月初可通过“学生在线服务系统”中“贷款及应还款查询”模块查看</a:t>
            </a:r>
            <a:r>
              <a:rPr lang="en-US" altLang="zh-CN" sz="1400" dirty="0"/>
              <a:t>(</a:t>
            </a:r>
            <a:r>
              <a:rPr lang="zh-CN" altLang="zh-CN" sz="1400" dirty="0"/>
              <a:t>贷款余额为“</a:t>
            </a:r>
            <a:r>
              <a:rPr lang="en-US" altLang="zh-CN" sz="1400" dirty="0"/>
              <a:t>0.00</a:t>
            </a:r>
            <a:r>
              <a:rPr lang="zh-CN" altLang="zh-CN" sz="1400" dirty="0"/>
              <a:t>”时证明贷款已还清</a:t>
            </a:r>
            <a:r>
              <a:rPr lang="en-US" altLang="zh-CN" sz="1400" dirty="0"/>
              <a:t>)</a:t>
            </a:r>
            <a:r>
              <a:rPr lang="zh-CN" altLang="zh-CN" sz="1400" dirty="0"/>
              <a:t>。当月未能正常还款的，需下个月重新提交提前还款申请。也可以申请提前还部分款：在提前还款申请时于“还款方式”选项选择“部分还款”，并在“提前还款”项填写需要还款的金额即可。注意：部分还款的金额不得低于</a:t>
            </a:r>
            <a:r>
              <a:rPr lang="en-US" altLang="zh-CN" sz="1400" dirty="0"/>
              <a:t>500</a:t>
            </a:r>
            <a:r>
              <a:rPr lang="zh-CN" altLang="zh-CN" sz="1400" dirty="0"/>
              <a:t>元，且为</a:t>
            </a:r>
            <a:r>
              <a:rPr lang="en-US" altLang="zh-CN" sz="1400" dirty="0"/>
              <a:t>100</a:t>
            </a:r>
            <a:r>
              <a:rPr lang="zh-CN" altLang="zh-CN" sz="1400" dirty="0"/>
              <a:t>的整数倍。</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8" grpId="0"/>
      <p:bldP spid="10"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0"/>
          </p:nvPr>
        </p:nvSpPr>
        <p:spPr>
          <a:xfrm>
            <a:off x="3163570" y="1318260"/>
            <a:ext cx="8242935" cy="922020"/>
          </a:xfrm>
        </p:spPr>
        <p:txBody>
          <a:bodyPr wrap="square"/>
          <a:lstStyle/>
          <a:p>
            <a:pPr algn="l"/>
            <a:r>
              <a:rPr sz="6000">
                <a:latin typeface="+mn-ea"/>
                <a:cs typeface="+mn-ea"/>
              </a:rPr>
              <a:t>常见问题解答</a:t>
            </a: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1" name="文本占位符 17"/>
          <p:cNvSpPr>
            <a:spLocks noGrp="1"/>
          </p:cNvSpPr>
          <p:nvPr>
            <p:ph type="body" sz="quarter" idx="12"/>
          </p:nvPr>
        </p:nvSpPr>
        <p:spPr>
          <a:xfrm>
            <a:off x="1388110" y="1363980"/>
            <a:ext cx="975360" cy="755650"/>
          </a:xfrm>
          <a:prstGeom prst="rect">
            <a:avLst/>
          </a:prstGeom>
        </p:spPr>
        <p:txBody>
          <a:bodyPr wrap="square"/>
          <a:lstStyle/>
          <a:p>
            <a:r>
              <a:rPr lang="en-US" altLang="zh-CN" sz="4800" b="1" dirty="0"/>
              <a:t>08</a:t>
            </a:r>
            <a:endParaRPr lang="zh-CN" altLang="en-US" sz="4800" b="1" dirty="0"/>
          </a:p>
        </p:txBody>
      </p:sp>
      <p:pic>
        <p:nvPicPr>
          <p:cNvPr id="3" name="图片 2"/>
          <p:cNvPicPr>
            <a:picLocks noChangeAspect="1"/>
          </p:cNvPicPr>
          <p:nvPr/>
        </p:nvPicPr>
        <p:blipFill>
          <a:blip r:embed="rId3"/>
          <a:stretch>
            <a:fillRect/>
          </a:stretch>
        </p:blipFill>
        <p:spPr>
          <a:xfrm>
            <a:off x="3691255" y="2542540"/>
            <a:ext cx="4257040" cy="3760470"/>
          </a:xfrm>
          <a:prstGeom prst="rect">
            <a:avLst/>
          </a:prstGeom>
          <a:effectLst>
            <a:softEdge rad="317500"/>
          </a:effec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诚信.jpeg"/>
          <p:cNvPicPr>
            <a:picLocks noChangeAspect="1"/>
          </p:cNvPicPr>
          <p:nvPr/>
        </p:nvPicPr>
        <p:blipFill>
          <a:blip r:embed="rId3" cstate="print"/>
          <a:stretch>
            <a:fillRect/>
          </a:stretch>
        </p:blipFill>
        <p:spPr>
          <a:xfrm>
            <a:off x="5662295" y="3649345"/>
            <a:ext cx="2205355" cy="1764665"/>
          </a:xfrm>
          <a:prstGeom prst="rect">
            <a:avLst/>
          </a:prstGeom>
        </p:spPr>
      </p:pic>
      <p:grpSp>
        <p:nvGrpSpPr>
          <p:cNvPr id="82" name="组合 81"/>
          <p:cNvGrpSpPr/>
          <p:nvPr/>
        </p:nvGrpSpPr>
        <p:grpSpPr>
          <a:xfrm>
            <a:off x="5089388" y="3168290"/>
            <a:ext cx="1716281" cy="2632740"/>
            <a:chOff x="4620464" y="2113215"/>
            <a:chExt cx="1716281" cy="2632740"/>
          </a:xfrm>
          <a:solidFill>
            <a:srgbClr val="0070C0"/>
          </a:solidFill>
        </p:grpSpPr>
        <p:sp>
          <p:nvSpPr>
            <p:cNvPr id="83" name="梯形 82"/>
            <p:cNvSpPr/>
            <p:nvPr/>
          </p:nvSpPr>
          <p:spPr>
            <a:xfrm rot="5400000">
              <a:off x="4072040" y="3142553"/>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4" name="梯形 83"/>
            <p:cNvSpPr/>
            <p:nvPr/>
          </p:nvSpPr>
          <p:spPr>
            <a:xfrm rot="8993242">
              <a:off x="4664982" y="2113215"/>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5" name="梯形 84"/>
            <p:cNvSpPr/>
            <p:nvPr/>
          </p:nvSpPr>
          <p:spPr>
            <a:xfrm rot="1800000">
              <a:off x="4667006" y="4173063"/>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grpSp>
      <p:grpSp>
        <p:nvGrpSpPr>
          <p:cNvPr id="86" name="组合 85"/>
          <p:cNvGrpSpPr/>
          <p:nvPr/>
        </p:nvGrpSpPr>
        <p:grpSpPr>
          <a:xfrm>
            <a:off x="6325854" y="3167123"/>
            <a:ext cx="1716277" cy="2632728"/>
            <a:chOff x="5856933" y="2112051"/>
            <a:chExt cx="1716277" cy="2632728"/>
          </a:xfrm>
          <a:solidFill>
            <a:srgbClr val="0070C0"/>
          </a:solidFill>
        </p:grpSpPr>
        <p:sp>
          <p:nvSpPr>
            <p:cNvPr id="87" name="梯形 86"/>
            <p:cNvSpPr/>
            <p:nvPr/>
          </p:nvSpPr>
          <p:spPr>
            <a:xfrm rot="16200000" flipH="1">
              <a:off x="6451894" y="3142555"/>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8" name="梯形 87"/>
            <p:cNvSpPr/>
            <p:nvPr/>
          </p:nvSpPr>
          <p:spPr>
            <a:xfrm rot="19793242" flipH="1">
              <a:off x="5858956" y="4171887"/>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9" name="梯形 88"/>
            <p:cNvSpPr/>
            <p:nvPr/>
          </p:nvSpPr>
          <p:spPr>
            <a:xfrm rot="12600000" flipH="1">
              <a:off x="5856933" y="2112051"/>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grpSp>
      <p:sp>
        <p:nvSpPr>
          <p:cNvPr id="91" name="任意多边形 90"/>
          <p:cNvSpPr/>
          <p:nvPr/>
        </p:nvSpPr>
        <p:spPr>
          <a:xfrm>
            <a:off x="835660" y="2745105"/>
            <a:ext cx="4665345" cy="4311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sp>
        <p:nvSpPr>
          <p:cNvPr id="92" name="任意多边形 91"/>
          <p:cNvSpPr/>
          <p:nvPr/>
        </p:nvSpPr>
        <p:spPr>
          <a:xfrm flipV="1">
            <a:off x="598805" y="5595620"/>
            <a:ext cx="4664710" cy="431800"/>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pic>
        <p:nvPicPr>
          <p:cNvPr id="98" name="图片 97"/>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03911" y="5709929"/>
            <a:ext cx="203116" cy="203116"/>
          </a:xfrm>
          <a:prstGeom prst="rect">
            <a:avLst/>
          </a:prstGeom>
        </p:spPr>
      </p:pic>
      <p:pic>
        <p:nvPicPr>
          <p:cNvPr id="100" name="图片 9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284644" y="2350005"/>
            <a:ext cx="283995" cy="283995"/>
          </a:xfrm>
          <a:prstGeom prst="rect">
            <a:avLst/>
          </a:prstGeom>
        </p:spPr>
      </p:pic>
      <p:pic>
        <p:nvPicPr>
          <p:cNvPr id="101" name="图片 100"/>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44674" y="3088176"/>
            <a:ext cx="220499" cy="220499"/>
          </a:xfrm>
          <a:prstGeom prst="rect">
            <a:avLst/>
          </a:prstGeom>
        </p:spPr>
      </p:pic>
      <p:grpSp>
        <p:nvGrpSpPr>
          <p:cNvPr id="102" name="组合 101"/>
          <p:cNvGrpSpPr/>
          <p:nvPr/>
        </p:nvGrpSpPr>
        <p:grpSpPr>
          <a:xfrm>
            <a:off x="1377435" y="2341525"/>
            <a:ext cx="3950970" cy="2506980"/>
            <a:chOff x="908511" y="1286447"/>
            <a:chExt cx="3950970" cy="2506977"/>
          </a:xfrm>
        </p:grpSpPr>
        <p:sp>
          <p:nvSpPr>
            <p:cNvPr id="103" name="文本框 45"/>
            <p:cNvSpPr txBox="1"/>
            <p:nvPr/>
          </p:nvSpPr>
          <p:spPr>
            <a:xfrm>
              <a:off x="908511" y="1286447"/>
              <a:ext cx="3950970" cy="368300"/>
            </a:xfrm>
            <a:prstGeom prst="rect">
              <a:avLst/>
            </a:prstGeom>
            <a:noFill/>
          </p:spPr>
          <p:txBody>
            <a:bodyPr wrap="square" rtlCol="0">
              <a:spAutoFit/>
            </a:bodyPr>
            <a:lstStyle/>
            <a:p>
              <a:pPr algn="r">
                <a:lnSpc>
                  <a:spcPct val="90000"/>
                </a:lnSpc>
                <a:spcBef>
                  <a:spcPts val="1000"/>
                </a:spcBef>
              </a:pPr>
              <a:r>
                <a:rPr lang="en-US" altLang="zh-CN" sz="2000" dirty="0">
                  <a:solidFill>
                    <a:schemeClr val="tx1"/>
                  </a:solidFill>
                  <a:latin typeface="+mn-ea"/>
                  <a:cs typeface="+mn-ea"/>
                </a:rPr>
                <a:t>1.</a:t>
              </a:r>
              <a:r>
                <a:rPr lang="zh-CN" altLang="en-US" sz="2000" dirty="0">
                  <a:solidFill>
                    <a:schemeClr val="tx1"/>
                  </a:solidFill>
                  <a:latin typeface="+mn-ea"/>
                  <a:cs typeface="+mn-ea"/>
                </a:rPr>
                <a:t>毕业离校后，应注意什么？</a:t>
              </a:r>
            </a:p>
          </p:txBody>
        </p:sp>
        <p:sp>
          <p:nvSpPr>
            <p:cNvPr id="104" name="文本框 48"/>
            <p:cNvSpPr txBox="1"/>
            <p:nvPr/>
          </p:nvSpPr>
          <p:spPr>
            <a:xfrm>
              <a:off x="977398" y="1763331"/>
              <a:ext cx="3561715" cy="2030093"/>
            </a:xfrm>
            <a:prstGeom prst="rect">
              <a:avLst/>
            </a:prstGeom>
            <a:noFill/>
          </p:spPr>
          <p:txBody>
            <a:bodyPr wrap="square" rtlCol="0">
              <a:spAutoFit/>
            </a:bodyPr>
            <a:lstStyle/>
            <a:p>
              <a:pPr>
                <a:lnSpc>
                  <a:spcPct val="150000"/>
                </a:lnSpc>
              </a:pPr>
              <a:r>
                <a:rPr lang="zh-CN" altLang="zh-CN" sz="1200" dirty="0">
                  <a:sym typeface="+mn-ea"/>
                </a:rPr>
                <a:t>（</a:t>
              </a:r>
              <a:r>
                <a:rPr lang="en-US" altLang="zh-CN" sz="1200" dirty="0">
                  <a:sym typeface="+mn-ea"/>
                </a:rPr>
                <a:t>1</a:t>
              </a:r>
              <a:r>
                <a:rPr lang="zh-CN" altLang="zh-CN" sz="1200" dirty="0">
                  <a:sym typeface="+mn-ea"/>
                </a:rPr>
                <a:t>）妥善保管好贷款合同，还款确认书等贷款资料，谨记还款信息及合同编号。</a:t>
              </a:r>
              <a:endParaRPr lang="zh-CN" altLang="zh-CN" sz="1200" dirty="0"/>
            </a:p>
            <a:p>
              <a:pPr>
                <a:lnSpc>
                  <a:spcPct val="150000"/>
                </a:lnSpc>
              </a:pPr>
              <a:r>
                <a:rPr lang="zh-CN" altLang="zh-CN" sz="1200" dirty="0">
                  <a:sym typeface="+mn-ea"/>
                </a:rPr>
                <a:t>（</a:t>
              </a:r>
              <a:r>
                <a:rPr lang="en-US" altLang="zh-CN" sz="1200" dirty="0">
                  <a:sym typeface="+mn-ea"/>
                </a:rPr>
                <a:t>2</a:t>
              </a:r>
              <a:r>
                <a:rPr lang="zh-CN" altLang="zh-CN" sz="1200" dirty="0">
                  <a:sym typeface="+mn-ea"/>
                </a:rPr>
                <a:t>）如有联系方式等个人信息变更，请及时联系学院负责贷款辅导员，并在“学生在线服务系统”更新。</a:t>
              </a:r>
              <a:endParaRPr lang="zh-CN" altLang="zh-CN" sz="1200" dirty="0"/>
            </a:p>
            <a:p>
              <a:pPr>
                <a:lnSpc>
                  <a:spcPct val="150000"/>
                </a:lnSpc>
              </a:pPr>
              <a:r>
                <a:rPr lang="zh-CN" altLang="zh-CN" sz="1200" dirty="0">
                  <a:sym typeface="+mn-ea"/>
                </a:rPr>
                <a:t>（</a:t>
              </a:r>
              <a:r>
                <a:rPr lang="en-US" altLang="zh-CN" sz="1200" dirty="0">
                  <a:sym typeface="+mn-ea"/>
                </a:rPr>
                <a:t>3</a:t>
              </a:r>
              <a:r>
                <a:rPr lang="zh-CN" altLang="zh-CN" sz="1200" dirty="0">
                  <a:sym typeface="+mn-ea"/>
                </a:rPr>
                <a:t>）根据每笔贷款《还款确认书》自付利息扣息日与贷款到期日期，注意每年还息并到期清偿。</a:t>
              </a:r>
              <a:endParaRPr lang="en-US" altLang="zh-CN" sz="1200" dirty="0">
                <a:solidFill>
                  <a:schemeClr val="tx1">
                    <a:lumMod val="50000"/>
                    <a:lumOff val="50000"/>
                  </a:schemeClr>
                </a:solidFill>
                <a:latin typeface="+mn-ea"/>
                <a:cs typeface="+mn-ea"/>
              </a:endParaRPr>
            </a:p>
          </p:txBody>
        </p:sp>
      </p:grpSp>
      <p:grpSp>
        <p:nvGrpSpPr>
          <p:cNvPr id="108" name="组合 107"/>
          <p:cNvGrpSpPr/>
          <p:nvPr/>
        </p:nvGrpSpPr>
        <p:grpSpPr>
          <a:xfrm>
            <a:off x="224582" y="5273426"/>
            <a:ext cx="6864350" cy="1464310"/>
            <a:chOff x="-244342" y="4198890"/>
            <a:chExt cx="6864350" cy="1464308"/>
          </a:xfrm>
        </p:grpSpPr>
        <p:sp>
          <p:nvSpPr>
            <p:cNvPr id="109" name="文本框 47"/>
            <p:cNvSpPr txBox="1"/>
            <p:nvPr/>
          </p:nvSpPr>
          <p:spPr>
            <a:xfrm>
              <a:off x="-244342" y="4198890"/>
              <a:ext cx="3950970" cy="773429"/>
            </a:xfrm>
            <a:prstGeom prst="rect">
              <a:avLst/>
            </a:prstGeom>
            <a:noFill/>
          </p:spPr>
          <p:txBody>
            <a:bodyPr wrap="square" rtlCol="0">
              <a:spAutoFit/>
            </a:bodyPr>
            <a:lstStyle/>
            <a:p>
              <a:pPr algn="r">
                <a:lnSpc>
                  <a:spcPct val="90000"/>
                </a:lnSpc>
                <a:spcBef>
                  <a:spcPts val="1000"/>
                </a:spcBef>
              </a:pPr>
              <a:r>
                <a:rPr lang="en-US" altLang="zh-CN" sz="2000" dirty="0">
                  <a:solidFill>
                    <a:schemeClr val="tx1"/>
                  </a:solidFill>
                  <a:latin typeface="+mn-ea"/>
                  <a:cs typeface="+mn-ea"/>
                </a:rPr>
                <a:t>3.</a:t>
              </a:r>
              <a:r>
                <a:rPr lang="zh-CN" altLang="en-US" sz="2000" dirty="0">
                  <a:solidFill>
                    <a:schemeClr val="tx1"/>
                  </a:solidFill>
                  <a:latin typeface="+mn-ea"/>
                  <a:cs typeface="+mn-ea"/>
                </a:rPr>
                <a:t>能否办理部分提前还贷？</a:t>
              </a:r>
            </a:p>
            <a:p>
              <a:pPr algn="r">
                <a:lnSpc>
                  <a:spcPct val="90000"/>
                </a:lnSpc>
                <a:spcBef>
                  <a:spcPts val="1000"/>
                </a:spcBef>
              </a:pPr>
              <a:r>
                <a:rPr lang="zh-CN" altLang="en-US" sz="2000" dirty="0">
                  <a:solidFill>
                    <a:schemeClr val="tx1"/>
                  </a:solidFill>
                  <a:latin typeface="+mn-ea"/>
                  <a:cs typeface="+mn-ea"/>
                </a:rPr>
                <a:t>怎样办理？最少要还多少钱？</a:t>
              </a:r>
            </a:p>
          </p:txBody>
        </p:sp>
        <p:sp>
          <p:nvSpPr>
            <p:cNvPr id="110" name="文本框 50"/>
            <p:cNvSpPr txBox="1"/>
            <p:nvPr/>
          </p:nvSpPr>
          <p:spPr>
            <a:xfrm>
              <a:off x="33153" y="5018039"/>
              <a:ext cx="6586855" cy="645159"/>
            </a:xfrm>
            <a:prstGeom prst="rect">
              <a:avLst/>
            </a:prstGeom>
            <a:noFill/>
          </p:spPr>
          <p:txBody>
            <a:bodyPr wrap="square" rtlCol="0">
              <a:spAutoFit/>
            </a:bodyPr>
            <a:lstStyle/>
            <a:p>
              <a:pPr>
                <a:lnSpc>
                  <a:spcPct val="150000"/>
                </a:lnSpc>
              </a:pPr>
              <a:r>
                <a:rPr lang="zh-CN" altLang="zh-CN" sz="1200" dirty="0">
                  <a:sym typeface="+mn-ea"/>
                </a:rPr>
                <a:t>使用支付宝账号还款的同学可以办理部分还款，流程与上述的一致，只是充值时只要充值你要当期归还的资金即可，具体最低数额没有规定。提示：如果下次再要部分提前还款，必须重新申请。</a:t>
              </a:r>
              <a:endParaRPr lang="zh-CN" altLang="zh-CN" sz="1200" dirty="0">
                <a:solidFill>
                  <a:schemeClr val="tx1">
                    <a:lumMod val="50000"/>
                    <a:lumOff val="50000"/>
                  </a:schemeClr>
                </a:solidFill>
                <a:latin typeface="+mn-ea"/>
                <a:cs typeface="+mn-ea"/>
                <a:sym typeface="+mn-ea"/>
              </a:endParaRPr>
            </a:p>
          </p:txBody>
        </p:sp>
      </p:grpSp>
      <p:grpSp>
        <p:nvGrpSpPr>
          <p:cNvPr id="114" name="组合 113"/>
          <p:cNvGrpSpPr/>
          <p:nvPr/>
        </p:nvGrpSpPr>
        <p:grpSpPr>
          <a:xfrm>
            <a:off x="8270260" y="3013639"/>
            <a:ext cx="4204970" cy="2899406"/>
            <a:chOff x="7798593" y="2531379"/>
            <a:chExt cx="4204969" cy="2899406"/>
          </a:xfrm>
        </p:grpSpPr>
        <p:sp>
          <p:nvSpPr>
            <p:cNvPr id="115" name="文本框 52"/>
            <p:cNvSpPr txBox="1"/>
            <p:nvPr/>
          </p:nvSpPr>
          <p:spPr>
            <a:xfrm>
              <a:off x="8693308" y="2531379"/>
              <a:ext cx="3310254" cy="368300"/>
            </a:xfrm>
            <a:prstGeom prst="rect">
              <a:avLst/>
            </a:prstGeom>
            <a:noFill/>
          </p:spPr>
          <p:txBody>
            <a:bodyPr wrap="square" rtlCol="0">
              <a:spAutoFit/>
            </a:bodyPr>
            <a:lstStyle/>
            <a:p>
              <a:pPr>
                <a:lnSpc>
                  <a:spcPct val="90000"/>
                </a:lnSpc>
                <a:spcBef>
                  <a:spcPts val="1000"/>
                </a:spcBef>
              </a:pPr>
              <a:r>
                <a:rPr lang="en-US" altLang="zh-CN" sz="2000" dirty="0">
                  <a:solidFill>
                    <a:schemeClr val="tx1"/>
                  </a:solidFill>
                  <a:latin typeface="+mn-ea"/>
                  <a:cs typeface="+mn-ea"/>
                </a:rPr>
                <a:t>2.</a:t>
              </a:r>
              <a:r>
                <a:rPr lang="zh-CN" altLang="en-US" sz="2000" dirty="0">
                  <a:solidFill>
                    <a:schemeClr val="tx1"/>
                  </a:solidFill>
                  <a:latin typeface="+mn-ea"/>
                  <a:cs typeface="+mn-ea"/>
                </a:rPr>
                <a:t>毕业后如何正常还款？</a:t>
              </a:r>
            </a:p>
          </p:txBody>
        </p:sp>
        <p:sp>
          <p:nvSpPr>
            <p:cNvPr id="116" name="文本框 55"/>
            <p:cNvSpPr txBox="1"/>
            <p:nvPr/>
          </p:nvSpPr>
          <p:spPr>
            <a:xfrm>
              <a:off x="7798593" y="3064143"/>
              <a:ext cx="3856989" cy="2366642"/>
            </a:xfrm>
            <a:prstGeom prst="rect">
              <a:avLst/>
            </a:prstGeom>
            <a:noFill/>
          </p:spPr>
          <p:txBody>
            <a:bodyPr wrap="square" rtlCol="0">
              <a:spAutoFit/>
            </a:bodyPr>
            <a:lstStyle/>
            <a:p>
              <a:pPr>
                <a:lnSpc>
                  <a:spcPct val="150000"/>
                </a:lnSpc>
              </a:pPr>
              <a:r>
                <a:rPr lang="en-US" altLang="zh-CN" sz="1460" dirty="0">
                  <a:sym typeface="+mn-ea"/>
                </a:rPr>
                <a:t>       </a:t>
              </a:r>
              <a:r>
                <a:rPr lang="en-US" altLang="zh-CN" sz="1200" b="1" dirty="0">
                  <a:sym typeface="+mn-ea"/>
                </a:rPr>
                <a:t> </a:t>
              </a:r>
              <a:r>
                <a:rPr lang="zh-CN" altLang="zh-CN" sz="1200" dirty="0">
                  <a:sym typeface="+mn-ea"/>
                </a:rPr>
                <a:t>通过“学生在线服务系统”的“贷款及应还款查询”或“本年应收本息测算”查询应还的总金额。</a:t>
              </a:r>
              <a:endParaRPr lang="zh-CN" altLang="zh-CN" sz="1200" dirty="0"/>
            </a:p>
            <a:p>
              <a:pPr>
                <a:lnSpc>
                  <a:spcPct val="150000"/>
                </a:lnSpc>
              </a:pPr>
              <a:r>
                <a:rPr lang="en-US" altLang="zh-CN" sz="1200" dirty="0">
                  <a:sym typeface="+mn-ea"/>
                </a:rPr>
                <a:t>        </a:t>
              </a:r>
              <a:r>
                <a:rPr lang="zh-CN" altLang="zh-CN" sz="1200" dirty="0">
                  <a:sym typeface="+mn-ea"/>
                </a:rPr>
                <a:t>每年</a:t>
              </a:r>
              <a:r>
                <a:rPr lang="en-US" altLang="zh-CN" sz="1200" dirty="0">
                  <a:sym typeface="+mn-ea"/>
                </a:rPr>
                <a:t>12</a:t>
              </a:r>
              <a:r>
                <a:rPr lang="zh-CN" altLang="zh-CN" sz="1200" dirty="0">
                  <a:sym typeface="+mn-ea"/>
                </a:rPr>
                <a:t>月</a:t>
              </a:r>
              <a:r>
                <a:rPr lang="en-US" altLang="zh-CN" sz="1200" dirty="0">
                  <a:sym typeface="+mn-ea"/>
                </a:rPr>
                <a:t>20</a:t>
              </a:r>
              <a:r>
                <a:rPr lang="zh-CN" altLang="zh-CN" sz="1200" dirty="0">
                  <a:sym typeface="+mn-ea"/>
                </a:rPr>
                <a:t>日还息（毕业当年即面临第一次还息），至到期年份</a:t>
              </a:r>
              <a:r>
                <a:rPr lang="en-US" altLang="zh-CN" sz="1200" dirty="0">
                  <a:sym typeface="+mn-ea"/>
                </a:rPr>
                <a:t>9</a:t>
              </a:r>
              <a:r>
                <a:rPr lang="zh-CN" altLang="zh-CN" sz="1200" dirty="0">
                  <a:sym typeface="+mn-ea"/>
                </a:rPr>
                <a:t>月</a:t>
              </a:r>
              <a:r>
                <a:rPr lang="en-US" altLang="zh-CN" sz="1200" dirty="0">
                  <a:sym typeface="+mn-ea"/>
                </a:rPr>
                <a:t>20</a:t>
              </a:r>
              <a:r>
                <a:rPr lang="zh-CN" altLang="zh-CN" sz="1200" dirty="0">
                  <a:sym typeface="+mn-ea"/>
                </a:rPr>
                <a:t>日还清本金利息，并须在还款日</a:t>
              </a:r>
              <a:r>
                <a:rPr lang="en-US" altLang="zh-CN" sz="1200" dirty="0">
                  <a:sym typeface="+mn-ea"/>
                </a:rPr>
                <a:t>10</a:t>
              </a:r>
              <a:r>
                <a:rPr lang="zh-CN" altLang="zh-CN" sz="1200" dirty="0">
                  <a:sym typeface="+mn-ea"/>
                </a:rPr>
                <a:t>日前将所还本金利息充值到支付宝账号，银行系统将在还款日从还款账号中自动划扣应还金额。还款日后再存钱，系统将无法划扣，将造成非故意违约并记入征信系统，留下信用污点。</a:t>
              </a:r>
              <a:endParaRPr lang="zh-CN" altLang="zh-CN" sz="1200" dirty="0">
                <a:solidFill>
                  <a:schemeClr val="tx1">
                    <a:lumMod val="50000"/>
                    <a:lumOff val="50000"/>
                  </a:schemeClr>
                </a:solidFill>
                <a:latin typeface="+mn-ea"/>
                <a:cs typeface="+mn-ea"/>
                <a:sym typeface="+mn-ea"/>
              </a:endParaRPr>
            </a:p>
          </p:txBody>
        </p:sp>
      </p:gr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691515"/>
            <a:ext cx="2974975" cy="534035"/>
          </a:xfrm>
        </p:spPr>
        <p:txBody>
          <a:bodyPr wrap="square"/>
          <a:lstStyle/>
          <a:p>
            <a:r>
              <a:rPr lang="zh-CN" altLang="en-US" dirty="0"/>
              <a:t>常见问题解答</a:t>
            </a:r>
          </a:p>
        </p:txBody>
      </p:sp>
      <p:sp>
        <p:nvSpPr>
          <p:cNvPr id="6" name="任意多边形 5"/>
          <p:cNvSpPr/>
          <p:nvPr/>
        </p:nvSpPr>
        <p:spPr>
          <a:xfrm flipH="1">
            <a:off x="8267317" y="3409908"/>
            <a:ext cx="3860165" cy="431800"/>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a:tailEnd type="oval" w="med" len="med"/>
          </a:ln>
        </p:spPr>
        <p:style>
          <a:lnRef idx="1">
            <a:schemeClr val="accent4"/>
          </a:lnRef>
          <a:fillRef idx="0">
            <a:schemeClr val="accent4"/>
          </a:fillRef>
          <a:effectRef idx="0">
            <a:schemeClr val="accent4"/>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50" fill="hold"/>
                                        <p:tgtEl>
                                          <p:spTgt spid="82"/>
                                        </p:tgtEl>
                                        <p:attrNameLst>
                                          <p:attrName>ppt_x</p:attrName>
                                        </p:attrNameLst>
                                      </p:cBhvr>
                                      <p:tavLst>
                                        <p:tav tm="0">
                                          <p:val>
                                            <p:strVal val="1+#ppt_w/2"/>
                                          </p:val>
                                        </p:tav>
                                        <p:tav tm="100000">
                                          <p:val>
                                            <p:strVal val="#ppt_x"/>
                                          </p:val>
                                        </p:tav>
                                      </p:tavLst>
                                    </p:anim>
                                    <p:anim calcmode="lin" valueType="num">
                                      <p:cBhvr additive="base">
                                        <p:cTn id="8" dur="2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250" fill="hold"/>
                                        <p:tgtEl>
                                          <p:spTgt spid="86"/>
                                        </p:tgtEl>
                                        <p:attrNameLst>
                                          <p:attrName>ppt_x</p:attrName>
                                        </p:attrNameLst>
                                      </p:cBhvr>
                                      <p:tavLst>
                                        <p:tav tm="0">
                                          <p:val>
                                            <p:strVal val="0-#ppt_w/2"/>
                                          </p:val>
                                        </p:tav>
                                        <p:tav tm="100000">
                                          <p:val>
                                            <p:strVal val="#ppt_x"/>
                                          </p:val>
                                        </p:tav>
                                      </p:tavLst>
                                    </p:anim>
                                    <p:anim calcmode="lin" valueType="num">
                                      <p:cBhvr additive="base">
                                        <p:cTn id="12" dur="25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right)">
                                      <p:cBhvr>
                                        <p:cTn id="16" dur="500"/>
                                        <p:tgtEl>
                                          <p:spTgt spid="91"/>
                                        </p:tgtEl>
                                      </p:cBhvr>
                                    </p:animEffect>
                                  </p:childTnLst>
                                </p:cTn>
                              </p:par>
                              <p:par>
                                <p:cTn id="17" presetID="10"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par>
                                <p:cTn id="20" presetID="1" presetClass="entr" presetSubtype="0"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childTnLst>
                                </p:cTn>
                              </p:par>
                              <p:par>
                                <p:cTn id="22" presetID="26" presetClass="emph" presetSubtype="0" fill="hold" nodeType="withEffect">
                                  <p:stCondLst>
                                    <p:cond delay="250"/>
                                  </p:stCondLst>
                                  <p:childTnLst>
                                    <p:animEffect transition="out" filter="fade">
                                      <p:cBhvr>
                                        <p:cTn id="23" dur="500" tmFilter="0, 0; .2, .5; .8, .5; 1, 0"/>
                                        <p:tgtEl>
                                          <p:spTgt spid="102"/>
                                        </p:tgtEl>
                                      </p:cBhvr>
                                    </p:animEffect>
                                    <p:animScale>
                                      <p:cBhvr>
                                        <p:cTn id="24" dur="250" autoRev="1" fill="hold"/>
                                        <p:tgtEl>
                                          <p:spTgt spid="102"/>
                                        </p:tgtEl>
                                      </p:cBhvr>
                                      <p:by x="105000" y="105000"/>
                                    </p:animScale>
                                  </p:childTnLst>
                                </p:cTn>
                              </p:par>
                              <p:par>
                                <p:cTn id="25" presetID="10"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par>
                                <p:cTn id="28" presetID="1" presetClass="entr" presetSubtype="0" fill="hold" nodeType="withEffect">
                                  <p:stCondLst>
                                    <p:cond delay="250"/>
                                  </p:stCondLst>
                                  <p:childTnLst>
                                    <p:set>
                                      <p:cBhvr>
                                        <p:cTn id="29" dur="1" fill="hold">
                                          <p:stCondLst>
                                            <p:cond delay="0"/>
                                          </p:stCondLst>
                                        </p:cTn>
                                        <p:tgtEl>
                                          <p:spTgt spid="114"/>
                                        </p:tgtEl>
                                        <p:attrNameLst>
                                          <p:attrName>style.visibility</p:attrName>
                                        </p:attrNameLst>
                                      </p:cBhvr>
                                      <p:to>
                                        <p:strVal val="visible"/>
                                      </p:to>
                                    </p:set>
                                  </p:childTnLst>
                                </p:cTn>
                              </p:par>
                              <p:par>
                                <p:cTn id="30" presetID="26" presetClass="emph" presetSubtype="0" fill="hold" nodeType="withEffect">
                                  <p:stCondLst>
                                    <p:cond delay="250"/>
                                  </p:stCondLst>
                                  <p:childTnLst>
                                    <p:animEffect transition="out" filter="fade">
                                      <p:cBhvr>
                                        <p:cTn id="31" dur="500" tmFilter="0, 0; .2, .5; .8, .5; 1, 0"/>
                                        <p:tgtEl>
                                          <p:spTgt spid="114"/>
                                        </p:tgtEl>
                                      </p:cBhvr>
                                    </p:animEffect>
                                    <p:animScale>
                                      <p:cBhvr>
                                        <p:cTn id="32" dur="250" autoRev="1" fill="hold"/>
                                        <p:tgtEl>
                                          <p:spTgt spid="114"/>
                                        </p:tgtEl>
                                      </p:cBhvr>
                                      <p:by x="105000" y="105000"/>
                                    </p:animScale>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wipe(right)">
                                      <p:cBhvr>
                                        <p:cTn id="36" dur="500"/>
                                        <p:tgtEl>
                                          <p:spTgt spid="92"/>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 presetClass="entr" presetSubtype="0" fill="hold" nodeType="withEffect">
                                  <p:stCondLst>
                                    <p:cond delay="250"/>
                                  </p:stCondLst>
                                  <p:childTnLst>
                                    <p:set>
                                      <p:cBhvr>
                                        <p:cTn id="41" dur="1" fill="hold">
                                          <p:stCondLst>
                                            <p:cond delay="0"/>
                                          </p:stCondLst>
                                        </p:cTn>
                                        <p:tgtEl>
                                          <p:spTgt spid="108"/>
                                        </p:tgtEl>
                                        <p:attrNameLst>
                                          <p:attrName>style.visibility</p:attrName>
                                        </p:attrNameLst>
                                      </p:cBhvr>
                                      <p:to>
                                        <p:strVal val="visible"/>
                                      </p:to>
                                    </p:set>
                                  </p:childTnLst>
                                </p:cTn>
                              </p:par>
                              <p:par>
                                <p:cTn id="42" presetID="26" presetClass="emph" presetSubtype="0" fill="hold" nodeType="withEffect">
                                  <p:stCondLst>
                                    <p:cond delay="250"/>
                                  </p:stCondLst>
                                  <p:childTnLst>
                                    <p:animEffect transition="out" filter="fade">
                                      <p:cBhvr>
                                        <p:cTn id="43" dur="500" tmFilter="0, 0; .2, .5; .8, .5; 1, 0"/>
                                        <p:tgtEl>
                                          <p:spTgt spid="108"/>
                                        </p:tgtEl>
                                      </p:cBhvr>
                                    </p:animEffect>
                                    <p:animScale>
                                      <p:cBhvr>
                                        <p:cTn id="44" dur="250" autoRev="1" fill="hold"/>
                                        <p:tgtEl>
                                          <p:spTgt spid="108"/>
                                        </p:tgtEl>
                                      </p:cBhvr>
                                      <p:by x="105000" y="105000"/>
                                    </p:animScale>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down)">
                                      <p:cBhvr>
                                        <p:cTn id="48" dur="1250"/>
                                        <p:tgtEl>
                                          <p:spTgt spid="4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ldLvl="0" animBg="1"/>
      <p:bldP spid="92" grpId="0" bldLvl="0" animBg="1"/>
      <p:bldP spid="48" grpId="0"/>
      <p:bldP spid="6"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AAA.tmp.png"/>
          <p:cNvPicPr>
            <a:picLocks noChangeAspect="1"/>
          </p:cNvPicPr>
          <p:nvPr/>
        </p:nvPicPr>
        <p:blipFill>
          <a:blip r:embed="rId3" cstate="print"/>
          <a:stretch>
            <a:fillRect/>
          </a:stretch>
        </p:blipFill>
        <p:spPr>
          <a:xfrm>
            <a:off x="5662295" y="3489325"/>
            <a:ext cx="1926590" cy="1989455"/>
          </a:xfrm>
          <a:prstGeom prst="rect">
            <a:avLst/>
          </a:prstGeom>
        </p:spPr>
      </p:pic>
      <p:grpSp>
        <p:nvGrpSpPr>
          <p:cNvPr id="82" name="组合 81"/>
          <p:cNvGrpSpPr/>
          <p:nvPr/>
        </p:nvGrpSpPr>
        <p:grpSpPr>
          <a:xfrm>
            <a:off x="5089388" y="3168290"/>
            <a:ext cx="1716281" cy="2632740"/>
            <a:chOff x="4620464" y="2113215"/>
            <a:chExt cx="1716281" cy="2632740"/>
          </a:xfrm>
          <a:solidFill>
            <a:srgbClr val="0070C0"/>
          </a:solidFill>
        </p:grpSpPr>
        <p:sp>
          <p:nvSpPr>
            <p:cNvPr id="83" name="梯形 82"/>
            <p:cNvSpPr/>
            <p:nvPr/>
          </p:nvSpPr>
          <p:spPr>
            <a:xfrm rot="5400000">
              <a:off x="4072040" y="3142553"/>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4" name="梯形 83"/>
            <p:cNvSpPr/>
            <p:nvPr/>
          </p:nvSpPr>
          <p:spPr>
            <a:xfrm rot="8993242">
              <a:off x="4664982" y="2113215"/>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5" name="梯形 84"/>
            <p:cNvSpPr/>
            <p:nvPr/>
          </p:nvSpPr>
          <p:spPr>
            <a:xfrm rot="1800000">
              <a:off x="4667006" y="4173063"/>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grpSp>
      <p:grpSp>
        <p:nvGrpSpPr>
          <p:cNvPr id="86" name="组合 85"/>
          <p:cNvGrpSpPr/>
          <p:nvPr/>
        </p:nvGrpSpPr>
        <p:grpSpPr>
          <a:xfrm>
            <a:off x="6325854" y="3167123"/>
            <a:ext cx="1716277" cy="2632728"/>
            <a:chOff x="5856933" y="2112051"/>
            <a:chExt cx="1716277" cy="2632728"/>
          </a:xfrm>
          <a:solidFill>
            <a:srgbClr val="0070C0"/>
          </a:solidFill>
        </p:grpSpPr>
        <p:sp>
          <p:nvSpPr>
            <p:cNvPr id="87" name="梯形 86"/>
            <p:cNvSpPr/>
            <p:nvPr/>
          </p:nvSpPr>
          <p:spPr>
            <a:xfrm rot="16200000" flipH="1">
              <a:off x="6451894" y="3142555"/>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8" name="梯形 87"/>
            <p:cNvSpPr/>
            <p:nvPr/>
          </p:nvSpPr>
          <p:spPr>
            <a:xfrm rot="19793242" flipH="1">
              <a:off x="5858956" y="4171887"/>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9" name="梯形 88"/>
            <p:cNvSpPr/>
            <p:nvPr/>
          </p:nvSpPr>
          <p:spPr>
            <a:xfrm rot="12600000" flipH="1">
              <a:off x="5856933" y="2112051"/>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grpSp>
      <p:sp>
        <p:nvSpPr>
          <p:cNvPr id="91" name="任意多边形 90"/>
          <p:cNvSpPr/>
          <p:nvPr/>
        </p:nvSpPr>
        <p:spPr>
          <a:xfrm>
            <a:off x="854710" y="2764790"/>
            <a:ext cx="4648835" cy="411480"/>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sp>
        <p:nvSpPr>
          <p:cNvPr id="94" name="任意多边形 93"/>
          <p:cNvSpPr/>
          <p:nvPr/>
        </p:nvSpPr>
        <p:spPr>
          <a:xfrm flipH="1">
            <a:off x="7627685" y="2744154"/>
            <a:ext cx="429753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B05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pic>
        <p:nvPicPr>
          <p:cNvPr id="97" name="图片 96"/>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508107" y="2426860"/>
            <a:ext cx="233339" cy="233339"/>
          </a:xfrm>
          <a:prstGeom prst="rect">
            <a:avLst/>
          </a:prstGeom>
        </p:spPr>
      </p:pic>
      <p:pic>
        <p:nvPicPr>
          <p:cNvPr id="100" name="图片 9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265500" y="2345157"/>
            <a:ext cx="283995" cy="283995"/>
          </a:xfrm>
          <a:prstGeom prst="rect">
            <a:avLst/>
          </a:prstGeom>
        </p:spPr>
      </p:pic>
      <p:grpSp>
        <p:nvGrpSpPr>
          <p:cNvPr id="102" name="组合 101"/>
          <p:cNvGrpSpPr/>
          <p:nvPr/>
        </p:nvGrpSpPr>
        <p:grpSpPr>
          <a:xfrm>
            <a:off x="1480612" y="2381470"/>
            <a:ext cx="4022933" cy="3001071"/>
            <a:chOff x="1011688" y="1326391"/>
            <a:chExt cx="4022933" cy="3001067"/>
          </a:xfrm>
        </p:grpSpPr>
        <p:sp>
          <p:nvSpPr>
            <p:cNvPr id="103" name="文本框 45"/>
            <p:cNvSpPr txBox="1"/>
            <p:nvPr/>
          </p:nvSpPr>
          <p:spPr>
            <a:xfrm>
              <a:off x="1083651" y="1326391"/>
              <a:ext cx="3950970" cy="368300"/>
            </a:xfrm>
            <a:prstGeom prst="rect">
              <a:avLst/>
            </a:prstGeom>
            <a:noFill/>
          </p:spPr>
          <p:txBody>
            <a:bodyPr wrap="square" rtlCol="0">
              <a:spAutoFit/>
            </a:bodyPr>
            <a:lstStyle/>
            <a:p>
              <a:pPr algn="ctr">
                <a:lnSpc>
                  <a:spcPct val="90000"/>
                </a:lnSpc>
                <a:spcBef>
                  <a:spcPts val="1000"/>
                </a:spcBef>
                <a:buClrTx/>
                <a:buSzTx/>
                <a:buFontTx/>
              </a:pPr>
              <a:r>
                <a:rPr lang="zh-CN" altLang="en-US" sz="2000" dirty="0">
                  <a:solidFill>
                    <a:schemeClr val="tx1"/>
                  </a:solidFill>
                  <a:latin typeface="+mn-ea"/>
                  <a:cs typeface="+mn-ea"/>
                </a:rPr>
                <a:t>4.出现违约可能有哪些原因？</a:t>
              </a:r>
            </a:p>
          </p:txBody>
        </p:sp>
        <p:sp>
          <p:nvSpPr>
            <p:cNvPr id="104" name="文本框 48"/>
            <p:cNvSpPr txBox="1"/>
            <p:nvPr/>
          </p:nvSpPr>
          <p:spPr>
            <a:xfrm>
              <a:off x="1011688" y="1743011"/>
              <a:ext cx="3164205" cy="2584447"/>
            </a:xfrm>
            <a:prstGeom prst="rect">
              <a:avLst/>
            </a:prstGeom>
            <a:noFill/>
          </p:spPr>
          <p:txBody>
            <a:bodyPr wrap="square" rtlCol="0">
              <a:spAutoFit/>
            </a:bodyPr>
            <a:lstStyle/>
            <a:p>
              <a:pPr>
                <a:lnSpc>
                  <a:spcPct val="150000"/>
                </a:lnSpc>
              </a:pPr>
              <a:r>
                <a:rPr lang="en-US" altLang="zh-CN" sz="1200" dirty="0">
                  <a:sym typeface="+mn-ea"/>
                </a:rPr>
                <a:t>       </a:t>
              </a:r>
              <a:r>
                <a:rPr lang="zh-CN" altLang="zh-CN" sz="1200" dirty="0">
                  <a:sym typeface="+mn-ea"/>
                </a:rPr>
                <a:t>从近年银行反馈的信息来看，扣款不成功导致违约的主要原因有：毕业后每年的扣利息日没有存进足额的利息或本金，银行无法成功划扣。具体原因是：（</a:t>
              </a:r>
              <a:r>
                <a:rPr lang="en-US" altLang="zh-CN" sz="1200" dirty="0">
                  <a:sym typeface="+mn-ea"/>
                </a:rPr>
                <a:t>1</a:t>
              </a:r>
              <a:r>
                <a:rPr lang="zh-CN" altLang="zh-CN" sz="1200" dirty="0">
                  <a:sym typeface="+mn-ea"/>
                </a:rPr>
                <a:t>）没有存进足够的贷款本息金额；（</a:t>
              </a:r>
              <a:r>
                <a:rPr lang="en-US" altLang="zh-CN" sz="1200" dirty="0">
                  <a:sym typeface="+mn-ea"/>
                </a:rPr>
                <a:t>2</a:t>
              </a:r>
              <a:r>
                <a:rPr lang="zh-CN" altLang="zh-CN" sz="1200" dirty="0">
                  <a:sym typeface="+mn-ea"/>
                </a:rPr>
                <a:t>）在规定日期后才存入金额；（</a:t>
              </a:r>
              <a:r>
                <a:rPr lang="en-US" altLang="zh-CN" sz="1200" dirty="0">
                  <a:sym typeface="+mn-ea"/>
                </a:rPr>
                <a:t>3</a:t>
              </a:r>
              <a:r>
                <a:rPr lang="zh-CN" altLang="zh-CN" sz="1200" dirty="0">
                  <a:sym typeface="+mn-ea"/>
                </a:rPr>
                <a:t>）把资金存入银行卡而未充值到支付宝账号上。</a:t>
              </a:r>
              <a:r>
                <a:rPr lang="zh-CN" altLang="en-US" sz="1200" dirty="0">
                  <a:sym typeface="+mn-ea"/>
                </a:rPr>
                <a:t>（</a:t>
              </a:r>
              <a:r>
                <a:rPr lang="en-US" altLang="zh-CN" sz="1200" dirty="0">
                  <a:sym typeface="+mn-ea"/>
                </a:rPr>
                <a:t>4</a:t>
              </a:r>
              <a:r>
                <a:rPr lang="zh-CN" altLang="en-US" sz="1200" dirty="0">
                  <a:sym typeface="+mn-ea"/>
                </a:rPr>
                <a:t>）当年</a:t>
              </a:r>
              <a:r>
                <a:rPr lang="en-US" altLang="zh-CN" sz="1200" dirty="0">
                  <a:sym typeface="+mn-ea"/>
                </a:rPr>
                <a:t>10</a:t>
              </a:r>
              <a:r>
                <a:rPr lang="zh-CN" altLang="en-US" sz="1200" dirty="0">
                  <a:sym typeface="+mn-ea"/>
                </a:rPr>
                <a:t>月</a:t>
              </a:r>
              <a:r>
                <a:rPr lang="en-US" altLang="zh-CN" sz="1200" dirty="0">
                  <a:sym typeface="+mn-ea"/>
                </a:rPr>
                <a:t>20</a:t>
              </a:r>
              <a:r>
                <a:rPr lang="zh-CN" altLang="en-US" sz="1200" dirty="0">
                  <a:sym typeface="+mn-ea"/>
                </a:rPr>
                <a:t>日还清了到期的那笔本金，忘记</a:t>
              </a:r>
              <a:r>
                <a:rPr lang="en-US" altLang="zh-CN" sz="1200" dirty="0">
                  <a:sym typeface="+mn-ea"/>
                </a:rPr>
                <a:t>12</a:t>
              </a:r>
              <a:r>
                <a:rPr lang="zh-CN" altLang="en-US" sz="1200" dirty="0">
                  <a:sym typeface="+mn-ea"/>
                </a:rPr>
                <a:t>月</a:t>
              </a:r>
              <a:r>
                <a:rPr lang="en-US" altLang="zh-CN" sz="1200" dirty="0">
                  <a:sym typeface="+mn-ea"/>
                </a:rPr>
                <a:t>20</a:t>
              </a:r>
              <a:r>
                <a:rPr lang="zh-CN" altLang="en-US" sz="1200" dirty="0">
                  <a:sym typeface="+mn-ea"/>
                </a:rPr>
                <a:t>日还得还剩余未到期合同的年度利息。</a:t>
              </a:r>
              <a:endParaRPr lang="en-US" altLang="zh-CN" sz="1200" dirty="0">
                <a:solidFill>
                  <a:schemeClr val="tx1">
                    <a:lumMod val="50000"/>
                    <a:lumOff val="50000"/>
                  </a:schemeClr>
                </a:solidFill>
                <a:latin typeface="+mn-ea"/>
                <a:cs typeface="+mn-ea"/>
              </a:endParaRPr>
            </a:p>
          </p:txBody>
        </p:sp>
      </p:grpSp>
      <p:grpSp>
        <p:nvGrpSpPr>
          <p:cNvPr id="111" name="组合 110"/>
          <p:cNvGrpSpPr/>
          <p:nvPr/>
        </p:nvGrpSpPr>
        <p:grpSpPr>
          <a:xfrm>
            <a:off x="8252228" y="1738261"/>
            <a:ext cx="3989705" cy="4443177"/>
            <a:chOff x="7750968" y="683188"/>
            <a:chExt cx="3989704" cy="4443172"/>
          </a:xfrm>
        </p:grpSpPr>
        <p:sp>
          <p:nvSpPr>
            <p:cNvPr id="112" name="文本框 51"/>
            <p:cNvSpPr txBox="1"/>
            <p:nvPr/>
          </p:nvSpPr>
          <p:spPr>
            <a:xfrm>
              <a:off x="8307863" y="683188"/>
              <a:ext cx="3287394" cy="922019"/>
            </a:xfrm>
            <a:prstGeom prst="rect">
              <a:avLst/>
            </a:prstGeom>
            <a:noFill/>
          </p:spPr>
          <p:txBody>
            <a:bodyPr wrap="square" rtlCol="0">
              <a:spAutoFit/>
            </a:bodyPr>
            <a:lstStyle/>
            <a:p>
              <a:pPr algn="ctr" fontAlgn="auto">
                <a:lnSpc>
                  <a:spcPct val="90000"/>
                </a:lnSpc>
                <a:spcBef>
                  <a:spcPts val="0"/>
                </a:spcBef>
                <a:buClrTx/>
                <a:buSzTx/>
                <a:buFontTx/>
              </a:pPr>
              <a:r>
                <a:rPr lang="zh-CN" altLang="en-US" sz="2000" dirty="0">
                  <a:solidFill>
                    <a:schemeClr val="tx1"/>
                  </a:solidFill>
                  <a:latin typeface="+mn-ea"/>
                  <a:cs typeface="+mn-ea"/>
                </a:rPr>
                <a:t>5.支付宝密码忘了怎么办？从哪里可以查到啊？</a:t>
              </a:r>
            </a:p>
            <a:p>
              <a:pPr algn="ctr" fontAlgn="auto">
                <a:lnSpc>
                  <a:spcPct val="90000"/>
                </a:lnSpc>
                <a:spcBef>
                  <a:spcPts val="0"/>
                </a:spcBef>
                <a:buClrTx/>
                <a:buSzTx/>
                <a:buFontTx/>
              </a:pPr>
              <a:r>
                <a:rPr lang="zh-CN" altLang="en-US" sz="2000" dirty="0">
                  <a:solidFill>
                    <a:schemeClr val="tx1"/>
                  </a:solidFill>
                  <a:latin typeface="+mn-ea"/>
                  <a:cs typeface="+mn-ea"/>
                </a:rPr>
                <a:t>能用其他支付宝账号还款吗？</a:t>
              </a:r>
            </a:p>
          </p:txBody>
        </p:sp>
        <p:sp>
          <p:nvSpPr>
            <p:cNvPr id="113" name="文本框 54"/>
            <p:cNvSpPr txBox="1"/>
            <p:nvPr/>
          </p:nvSpPr>
          <p:spPr>
            <a:xfrm>
              <a:off x="7750968" y="1743002"/>
              <a:ext cx="3989704" cy="3383358"/>
            </a:xfrm>
            <a:prstGeom prst="rect">
              <a:avLst/>
            </a:prstGeom>
            <a:noFill/>
          </p:spPr>
          <p:txBody>
            <a:bodyPr wrap="square" rtlCol="0">
              <a:spAutoFit/>
            </a:bodyPr>
            <a:lstStyle/>
            <a:p>
              <a:pPr>
                <a:lnSpc>
                  <a:spcPct val="150000"/>
                </a:lnSpc>
              </a:pPr>
              <a:r>
                <a:rPr lang="en-US" altLang="zh-CN" sz="1000" dirty="0">
                  <a:sym typeface="+mn-ea"/>
                </a:rPr>
                <a:t>       </a:t>
              </a:r>
              <a:r>
                <a:rPr lang="zh-CN" altLang="zh-CN" sz="1200" dirty="0">
                  <a:sym typeface="+mn-ea"/>
                </a:rPr>
                <a:t>你可以登录国开行学生在线系统（</a:t>
              </a:r>
              <a:r>
                <a:rPr lang="en-US" altLang="zh-CN" sz="1200" dirty="0">
                  <a:sym typeface="+mn-ea"/>
                </a:rPr>
                <a:t>http://www.csls.cdb.com.cn/</a:t>
              </a:r>
              <a:r>
                <a:rPr lang="zh-CN" altLang="zh-CN" sz="1200" dirty="0">
                  <a:sym typeface="+mn-ea"/>
                </a:rPr>
                <a:t>）</a:t>
              </a:r>
              <a:r>
                <a:rPr lang="en-US" altLang="zh-CN" sz="1200" dirty="0">
                  <a:sym typeface="+mn-ea"/>
                </a:rPr>
                <a:t>,</a:t>
              </a:r>
              <a:r>
                <a:rPr lang="zh-CN" altLang="zh-CN" sz="1200" dirty="0">
                  <a:sym typeface="+mn-ea"/>
                </a:rPr>
                <a:t>在“我的首页”功能中的第二条那里，可以查到你的支付宝账号。支付宝的初始密码也可以在系统“我的首页”功能中的第二条那里查到。</a:t>
              </a:r>
            </a:p>
            <a:p>
              <a:pPr>
                <a:lnSpc>
                  <a:spcPct val="150000"/>
                </a:lnSpc>
              </a:pPr>
              <a:r>
                <a:rPr lang="zh-CN" altLang="zh-CN" sz="1200" dirty="0">
                  <a:sym typeface="+mn-ea"/>
                </a:rPr>
                <a:t>        如果你已修改过支付宝密码，请通过支付宝网站的提示进行操作，如果也不能成功，可以拨打支付宝的热线电话咨询。一般不能使用其他支付宝账号还款，必须使用国开行系统统一自动生成的账号来进行还款。如果以上方式都不行可以考虑用</a:t>
              </a:r>
              <a:r>
                <a:rPr lang="zh-CN" altLang="en-US" sz="1200" dirty="0">
                  <a:sym typeface="+mn-ea"/>
                </a:rPr>
                <a:t>以</a:t>
              </a:r>
              <a:r>
                <a:rPr lang="zh-CN" altLang="zh-CN" sz="1200" dirty="0">
                  <a:sym typeface="+mn-ea"/>
                </a:rPr>
                <a:t>下方式还款，你可以用其他支付宝账号进行实时扣款：</a:t>
              </a:r>
              <a:r>
                <a:rPr lang="en-US" altLang="zh-CN" sz="1200" u="sng" dirty="0">
                  <a:sym typeface="+mn-ea"/>
                  <a:hlinkClick r:id="rId6"/>
                </a:rPr>
                <a:t>http://zxdk.gdut.edu.cn/content.aspx?id=630402299803</a:t>
              </a:r>
              <a:r>
                <a:rPr lang="zh-CN" altLang="zh-CN" sz="1200" dirty="0">
                  <a:sym typeface="+mn-ea"/>
                </a:rPr>
                <a:t>。</a:t>
              </a:r>
              <a:endParaRPr lang="en-US" altLang="zh-CN" sz="1200" dirty="0">
                <a:solidFill>
                  <a:schemeClr val="tx1">
                    <a:lumMod val="50000"/>
                    <a:lumOff val="50000"/>
                  </a:schemeClr>
                </a:solidFill>
                <a:latin typeface="+mn-ea"/>
                <a:cs typeface="+mn-ea"/>
              </a:endParaRPr>
            </a:p>
          </p:txBody>
        </p:sp>
      </p:gr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55345" y="772160"/>
            <a:ext cx="2954655" cy="534035"/>
          </a:xfrm>
        </p:spPr>
        <p:txBody>
          <a:bodyPr wrap="square"/>
          <a:lstStyle/>
          <a:p>
            <a:r>
              <a:rPr lang="zh-CN" altLang="en-US" dirty="0"/>
              <a:t>常见问题解答</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50" fill="hold"/>
                                        <p:tgtEl>
                                          <p:spTgt spid="82"/>
                                        </p:tgtEl>
                                        <p:attrNameLst>
                                          <p:attrName>ppt_x</p:attrName>
                                        </p:attrNameLst>
                                      </p:cBhvr>
                                      <p:tavLst>
                                        <p:tav tm="0">
                                          <p:val>
                                            <p:strVal val="1+#ppt_w/2"/>
                                          </p:val>
                                        </p:tav>
                                        <p:tav tm="100000">
                                          <p:val>
                                            <p:strVal val="#ppt_x"/>
                                          </p:val>
                                        </p:tav>
                                      </p:tavLst>
                                    </p:anim>
                                    <p:anim calcmode="lin" valueType="num">
                                      <p:cBhvr additive="base">
                                        <p:cTn id="8" dur="2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250" fill="hold"/>
                                        <p:tgtEl>
                                          <p:spTgt spid="86"/>
                                        </p:tgtEl>
                                        <p:attrNameLst>
                                          <p:attrName>ppt_x</p:attrName>
                                        </p:attrNameLst>
                                      </p:cBhvr>
                                      <p:tavLst>
                                        <p:tav tm="0">
                                          <p:val>
                                            <p:strVal val="0-#ppt_w/2"/>
                                          </p:val>
                                        </p:tav>
                                        <p:tav tm="100000">
                                          <p:val>
                                            <p:strVal val="#ppt_x"/>
                                          </p:val>
                                        </p:tav>
                                      </p:tavLst>
                                    </p:anim>
                                    <p:anim calcmode="lin" valueType="num">
                                      <p:cBhvr additive="base">
                                        <p:cTn id="12" dur="25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right)">
                                      <p:cBhvr>
                                        <p:cTn id="16" dur="500"/>
                                        <p:tgtEl>
                                          <p:spTgt spid="9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left)">
                                      <p:cBhvr>
                                        <p:cTn id="19" dur="500"/>
                                        <p:tgtEl>
                                          <p:spTgt spid="94"/>
                                        </p:tgtEl>
                                      </p:cBhvr>
                                    </p:animEffect>
                                  </p:childTnLst>
                                </p:cTn>
                              </p:par>
                              <p:par>
                                <p:cTn id="20" presetID="10"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par>
                                <p:cTn id="23" presetID="10"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 presetClass="entr" presetSubtype="0" fill="hold" nodeType="withEffect">
                                  <p:stCondLst>
                                    <p:cond delay="250"/>
                                  </p:stCondLst>
                                  <p:childTnLst>
                                    <p:set>
                                      <p:cBhvr>
                                        <p:cTn id="27" dur="1" fill="hold">
                                          <p:stCondLst>
                                            <p:cond delay="0"/>
                                          </p:stCondLst>
                                        </p:cTn>
                                        <p:tgtEl>
                                          <p:spTgt spid="102"/>
                                        </p:tgtEl>
                                        <p:attrNameLst>
                                          <p:attrName>style.visibility</p:attrName>
                                        </p:attrNameLst>
                                      </p:cBhvr>
                                      <p:to>
                                        <p:strVal val="visible"/>
                                      </p:to>
                                    </p:set>
                                  </p:childTnLst>
                                </p:cTn>
                              </p:par>
                              <p:par>
                                <p:cTn id="28" presetID="26" presetClass="emph" presetSubtype="0" fill="hold" nodeType="withEffect">
                                  <p:stCondLst>
                                    <p:cond delay="250"/>
                                  </p:stCondLst>
                                  <p:childTnLst>
                                    <p:animEffect transition="out" filter="fade">
                                      <p:cBhvr>
                                        <p:cTn id="29" dur="500" tmFilter="0, 0; .2, .5; .8, .5; 1, 0"/>
                                        <p:tgtEl>
                                          <p:spTgt spid="102"/>
                                        </p:tgtEl>
                                      </p:cBhvr>
                                    </p:animEffect>
                                    <p:animScale>
                                      <p:cBhvr>
                                        <p:cTn id="30" dur="250" autoRev="1" fill="hold"/>
                                        <p:tgtEl>
                                          <p:spTgt spid="102"/>
                                        </p:tgtEl>
                                      </p:cBhvr>
                                      <p:by x="105000" y="105000"/>
                                    </p:animScale>
                                  </p:childTnLst>
                                </p:cTn>
                              </p:par>
                              <p:par>
                                <p:cTn id="31" presetID="1" presetClass="entr" presetSubtype="0" fill="hold" nodeType="withEffect">
                                  <p:stCondLst>
                                    <p:cond delay="250"/>
                                  </p:stCondLst>
                                  <p:childTnLst>
                                    <p:set>
                                      <p:cBhvr>
                                        <p:cTn id="32" dur="1" fill="hold">
                                          <p:stCondLst>
                                            <p:cond delay="0"/>
                                          </p:stCondLst>
                                        </p:cTn>
                                        <p:tgtEl>
                                          <p:spTgt spid="111"/>
                                        </p:tgtEl>
                                        <p:attrNameLst>
                                          <p:attrName>style.visibility</p:attrName>
                                        </p:attrNameLst>
                                      </p:cBhvr>
                                      <p:to>
                                        <p:strVal val="visible"/>
                                      </p:to>
                                    </p:set>
                                  </p:childTnLst>
                                </p:cTn>
                              </p:par>
                              <p:par>
                                <p:cTn id="33" presetID="26" presetClass="emph" presetSubtype="0" fill="hold" nodeType="withEffect">
                                  <p:stCondLst>
                                    <p:cond delay="250"/>
                                  </p:stCondLst>
                                  <p:childTnLst>
                                    <p:animEffect transition="out" filter="fade">
                                      <p:cBhvr>
                                        <p:cTn id="34" dur="500" tmFilter="0, 0; .2, .5; .8, .5; 1, 0"/>
                                        <p:tgtEl>
                                          <p:spTgt spid="111"/>
                                        </p:tgtEl>
                                      </p:cBhvr>
                                    </p:animEffect>
                                    <p:animScale>
                                      <p:cBhvr>
                                        <p:cTn id="35" dur="250" autoRev="1" fill="hold"/>
                                        <p:tgtEl>
                                          <p:spTgt spid="111"/>
                                        </p:tgtEl>
                                      </p:cBhvr>
                                      <p:by x="105000" y="105000"/>
                                    </p:animScale>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ldLvl="0" animBg="1"/>
      <p:bldP spid="94" grpId="0" bldLvl="0" animBg="1"/>
      <p:bldP spid="4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U7250P1190DT20130116075731.jpg"/>
          <p:cNvPicPr>
            <a:picLocks noChangeAspect="1"/>
          </p:cNvPicPr>
          <p:nvPr/>
        </p:nvPicPr>
        <p:blipFill>
          <a:blip r:embed="rId3" cstate="print"/>
          <a:stretch>
            <a:fillRect/>
          </a:stretch>
        </p:blipFill>
        <p:spPr>
          <a:xfrm>
            <a:off x="5283200" y="3542665"/>
            <a:ext cx="2344420" cy="1776730"/>
          </a:xfrm>
          <a:prstGeom prst="rect">
            <a:avLst/>
          </a:prstGeom>
        </p:spPr>
      </p:pic>
      <p:grpSp>
        <p:nvGrpSpPr>
          <p:cNvPr id="82" name="组合 81"/>
          <p:cNvGrpSpPr/>
          <p:nvPr/>
        </p:nvGrpSpPr>
        <p:grpSpPr>
          <a:xfrm>
            <a:off x="5089388" y="3168290"/>
            <a:ext cx="1716281" cy="2632740"/>
            <a:chOff x="4620464" y="2113215"/>
            <a:chExt cx="1716281" cy="2632740"/>
          </a:xfrm>
          <a:solidFill>
            <a:srgbClr val="0070C0"/>
          </a:solidFill>
        </p:grpSpPr>
        <p:sp>
          <p:nvSpPr>
            <p:cNvPr id="83" name="梯形 82"/>
            <p:cNvSpPr/>
            <p:nvPr/>
          </p:nvSpPr>
          <p:spPr>
            <a:xfrm rot="5400000">
              <a:off x="4072040" y="3142553"/>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4" name="梯形 83"/>
            <p:cNvSpPr/>
            <p:nvPr/>
          </p:nvSpPr>
          <p:spPr>
            <a:xfrm rot="8993242">
              <a:off x="4664982" y="2113215"/>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5" name="梯形 84"/>
            <p:cNvSpPr/>
            <p:nvPr/>
          </p:nvSpPr>
          <p:spPr>
            <a:xfrm rot="1800000">
              <a:off x="4667006" y="4173063"/>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grpSp>
      <p:grpSp>
        <p:nvGrpSpPr>
          <p:cNvPr id="86" name="组合 85"/>
          <p:cNvGrpSpPr/>
          <p:nvPr/>
        </p:nvGrpSpPr>
        <p:grpSpPr>
          <a:xfrm>
            <a:off x="6325854" y="3167123"/>
            <a:ext cx="1716277" cy="2632728"/>
            <a:chOff x="5856933" y="2112051"/>
            <a:chExt cx="1716277" cy="2632728"/>
          </a:xfrm>
          <a:solidFill>
            <a:srgbClr val="0070C0"/>
          </a:solidFill>
        </p:grpSpPr>
        <p:sp>
          <p:nvSpPr>
            <p:cNvPr id="87" name="梯形 86"/>
            <p:cNvSpPr/>
            <p:nvPr/>
          </p:nvSpPr>
          <p:spPr>
            <a:xfrm rot="16200000" flipH="1">
              <a:off x="6451894" y="3142555"/>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8" name="梯形 87"/>
            <p:cNvSpPr/>
            <p:nvPr/>
          </p:nvSpPr>
          <p:spPr>
            <a:xfrm rot="19793242" flipH="1">
              <a:off x="5858956" y="4171887"/>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9" name="梯形 88"/>
            <p:cNvSpPr/>
            <p:nvPr/>
          </p:nvSpPr>
          <p:spPr>
            <a:xfrm rot="12600000" flipH="1">
              <a:off x="5856933" y="2112051"/>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grpSp>
      <p:cxnSp>
        <p:nvCxnSpPr>
          <p:cNvPr id="90" name="直接连接符 89"/>
          <p:cNvCxnSpPr/>
          <p:nvPr/>
        </p:nvCxnSpPr>
        <p:spPr>
          <a:xfrm flipV="1">
            <a:off x="1204630" y="4481156"/>
            <a:ext cx="3666516" cy="1"/>
          </a:xfrm>
          <a:prstGeom prst="line">
            <a:avLst/>
          </a:prstGeom>
          <a:ln w="1270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91" name="任意多边形 90"/>
          <p:cNvSpPr/>
          <p:nvPr/>
        </p:nvSpPr>
        <p:spPr>
          <a:xfrm>
            <a:off x="178435" y="2744470"/>
            <a:ext cx="5325110" cy="431800"/>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cxnSp>
        <p:nvCxnSpPr>
          <p:cNvPr id="93" name="直接连接符 92"/>
          <p:cNvCxnSpPr/>
          <p:nvPr/>
        </p:nvCxnSpPr>
        <p:spPr>
          <a:xfrm flipH="1">
            <a:off x="8260371" y="4481156"/>
            <a:ext cx="3664845" cy="2921"/>
          </a:xfrm>
          <a:prstGeom prst="line">
            <a:avLst/>
          </a:pr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cxnSp>
      <p:sp>
        <p:nvSpPr>
          <p:cNvPr id="94" name="任意多边形 93"/>
          <p:cNvSpPr/>
          <p:nvPr/>
        </p:nvSpPr>
        <p:spPr>
          <a:xfrm flipH="1">
            <a:off x="7627685" y="2744154"/>
            <a:ext cx="429753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B05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grpSp>
        <p:nvGrpSpPr>
          <p:cNvPr id="102" name="组合 101"/>
          <p:cNvGrpSpPr/>
          <p:nvPr/>
        </p:nvGrpSpPr>
        <p:grpSpPr>
          <a:xfrm>
            <a:off x="1605072" y="2134431"/>
            <a:ext cx="3327399" cy="1338028"/>
            <a:chOff x="1136148" y="1079353"/>
            <a:chExt cx="3327399" cy="1338027"/>
          </a:xfrm>
        </p:grpSpPr>
        <p:sp>
          <p:nvSpPr>
            <p:cNvPr id="103" name="文本框 45"/>
            <p:cNvSpPr txBox="1"/>
            <p:nvPr/>
          </p:nvSpPr>
          <p:spPr>
            <a:xfrm>
              <a:off x="1604211" y="1079353"/>
              <a:ext cx="2859336" cy="646330"/>
            </a:xfrm>
            <a:prstGeom prst="rect">
              <a:avLst/>
            </a:prstGeom>
            <a:noFill/>
          </p:spPr>
          <p:txBody>
            <a:bodyPr wrap="square" rtlCol="0">
              <a:spAutoFit/>
            </a:bodyPr>
            <a:lstStyle/>
            <a:p>
              <a:pPr algn="ctr">
                <a:lnSpc>
                  <a:spcPct val="90000"/>
                </a:lnSpc>
                <a:spcBef>
                  <a:spcPts val="1000"/>
                </a:spcBef>
              </a:pPr>
              <a:r>
                <a:rPr lang="en-US" altLang="zh-CN" sz="2000" dirty="0">
                  <a:solidFill>
                    <a:schemeClr val="tx1"/>
                  </a:solidFill>
                  <a:latin typeface="+mn-ea"/>
                  <a:cs typeface="+mn-ea"/>
                </a:rPr>
                <a:t>6.</a:t>
              </a:r>
              <a:r>
                <a:rPr lang="zh-CN" altLang="en-US" sz="2000" dirty="0">
                  <a:solidFill>
                    <a:schemeClr val="tx1"/>
                  </a:solidFill>
                  <a:latin typeface="+mn-ea"/>
                  <a:cs typeface="+mn-ea"/>
                </a:rPr>
                <a:t>支付宝账号不</a:t>
              </a:r>
              <a:r>
                <a:rPr lang="en-US" altLang="zh-CN" sz="2000" dirty="0">
                  <a:solidFill>
                    <a:schemeClr val="tx1"/>
                  </a:solidFill>
                  <a:latin typeface="+mn-ea"/>
                  <a:cs typeface="+mn-ea"/>
                </a:rPr>
                <a:t>进行</a:t>
              </a:r>
              <a:r>
                <a:rPr lang="zh-CN" altLang="en-US" sz="2000" dirty="0">
                  <a:solidFill>
                    <a:schemeClr val="tx1"/>
                  </a:solidFill>
                  <a:latin typeface="+mn-ea"/>
                  <a:cs typeface="+mn-ea"/>
                </a:rPr>
                <a:t>实名认证会影响贷款吗？</a:t>
              </a:r>
            </a:p>
          </p:txBody>
        </p:sp>
        <p:sp>
          <p:nvSpPr>
            <p:cNvPr id="104" name="文本框 48"/>
            <p:cNvSpPr txBox="1"/>
            <p:nvPr/>
          </p:nvSpPr>
          <p:spPr>
            <a:xfrm>
              <a:off x="1136148" y="1743011"/>
              <a:ext cx="3039745" cy="674369"/>
            </a:xfrm>
            <a:prstGeom prst="rect">
              <a:avLst/>
            </a:prstGeom>
            <a:noFill/>
          </p:spPr>
          <p:txBody>
            <a:bodyPr wrap="square" rtlCol="0">
              <a:spAutoFit/>
            </a:bodyPr>
            <a:lstStyle/>
            <a:p>
              <a:pPr algn="r">
                <a:lnSpc>
                  <a:spcPct val="130000"/>
                </a:lnSpc>
              </a:pPr>
              <a:r>
                <a:rPr lang="zh-CN" altLang="zh-CN" sz="1460" dirty="0">
                  <a:sym typeface="+mn-ea"/>
                </a:rPr>
                <a:t>不会影响贷款归还扣款，但未实名认证的不能办理充值资金的提现。</a:t>
              </a:r>
              <a:endParaRPr lang="en-US" altLang="zh-CN" sz="1465" dirty="0">
                <a:solidFill>
                  <a:schemeClr val="tx1">
                    <a:lumMod val="50000"/>
                    <a:lumOff val="50000"/>
                  </a:schemeClr>
                </a:solidFill>
                <a:latin typeface="+mn-ea"/>
                <a:cs typeface="+mn-ea"/>
              </a:endParaRPr>
            </a:p>
          </p:txBody>
        </p:sp>
      </p:grpSp>
      <p:grpSp>
        <p:nvGrpSpPr>
          <p:cNvPr id="105" name="组合 104"/>
          <p:cNvGrpSpPr/>
          <p:nvPr/>
        </p:nvGrpSpPr>
        <p:grpSpPr>
          <a:xfrm>
            <a:off x="1027551" y="4026343"/>
            <a:ext cx="4097655" cy="1245010"/>
            <a:chOff x="558629" y="2971265"/>
            <a:chExt cx="4097654" cy="1245009"/>
          </a:xfrm>
        </p:grpSpPr>
        <p:sp>
          <p:nvSpPr>
            <p:cNvPr id="106" name="文本框 46"/>
            <p:cNvSpPr txBox="1"/>
            <p:nvPr/>
          </p:nvSpPr>
          <p:spPr>
            <a:xfrm>
              <a:off x="558629" y="2971265"/>
              <a:ext cx="4097654" cy="368300"/>
            </a:xfrm>
            <a:prstGeom prst="rect">
              <a:avLst/>
            </a:prstGeom>
            <a:noFill/>
          </p:spPr>
          <p:txBody>
            <a:bodyPr wrap="square" rtlCol="0">
              <a:spAutoFit/>
            </a:bodyPr>
            <a:lstStyle/>
            <a:p>
              <a:pPr algn="ctr">
                <a:lnSpc>
                  <a:spcPct val="90000"/>
                </a:lnSpc>
                <a:spcBef>
                  <a:spcPts val="1000"/>
                </a:spcBef>
                <a:buClrTx/>
                <a:buSzTx/>
                <a:buFontTx/>
              </a:pPr>
              <a:r>
                <a:rPr lang="zh-CN" altLang="en-US" sz="2000" dirty="0">
                  <a:latin typeface="+mn-ea"/>
                  <a:cs typeface="+mn-ea"/>
                </a:rPr>
                <a:t>7.还清贷款后必须打印还款凭证吗？</a:t>
              </a:r>
            </a:p>
          </p:txBody>
        </p:sp>
        <p:sp>
          <p:nvSpPr>
            <p:cNvPr id="107" name="文本框 49"/>
            <p:cNvSpPr txBox="1"/>
            <p:nvPr/>
          </p:nvSpPr>
          <p:spPr>
            <a:xfrm>
              <a:off x="637038" y="3489601"/>
              <a:ext cx="3764279" cy="726673"/>
            </a:xfrm>
            <a:prstGeom prst="rect">
              <a:avLst/>
            </a:prstGeom>
            <a:noFill/>
          </p:spPr>
          <p:txBody>
            <a:bodyPr wrap="square" rtlCol="0">
              <a:spAutoFit/>
            </a:bodyPr>
            <a:lstStyle/>
            <a:p>
              <a:pPr>
                <a:lnSpc>
                  <a:spcPct val="150000"/>
                </a:lnSpc>
              </a:pPr>
              <a:r>
                <a:rPr lang="zh-CN" altLang="zh-CN" sz="1460" dirty="0">
                  <a:sym typeface="+mn-ea"/>
                </a:rPr>
                <a:t>不是必须的。助学贷款还清，国开行系统更新数据后，</a:t>
              </a:r>
              <a:r>
                <a:rPr lang="zh-CN" altLang="en-US" sz="1460" dirty="0">
                  <a:sym typeface="+mn-ea"/>
                </a:rPr>
                <a:t>本人的台账信息显示“已结清”</a:t>
              </a:r>
              <a:r>
                <a:rPr lang="zh-CN" altLang="zh-CN" sz="1460" dirty="0">
                  <a:sym typeface="+mn-ea"/>
                </a:rPr>
                <a:t>。</a:t>
              </a:r>
              <a:endParaRPr lang="en-US" altLang="zh-CN" sz="1465" dirty="0">
                <a:solidFill>
                  <a:schemeClr val="tx1">
                    <a:lumMod val="50000"/>
                    <a:lumOff val="50000"/>
                  </a:schemeClr>
                </a:solidFill>
                <a:latin typeface="+mn-ea"/>
                <a:cs typeface="+mn-ea"/>
              </a:endParaRPr>
            </a:p>
          </p:txBody>
        </p:sp>
      </p:grpSp>
      <p:grpSp>
        <p:nvGrpSpPr>
          <p:cNvPr id="111" name="组合 110"/>
          <p:cNvGrpSpPr/>
          <p:nvPr/>
        </p:nvGrpSpPr>
        <p:grpSpPr>
          <a:xfrm>
            <a:off x="7377833" y="2311668"/>
            <a:ext cx="4797425" cy="1160953"/>
            <a:chOff x="6876573" y="1256594"/>
            <a:chExt cx="4797424" cy="1160952"/>
          </a:xfrm>
        </p:grpSpPr>
        <p:sp>
          <p:nvSpPr>
            <p:cNvPr id="112" name="文本框 51"/>
            <p:cNvSpPr txBox="1"/>
            <p:nvPr/>
          </p:nvSpPr>
          <p:spPr>
            <a:xfrm>
              <a:off x="6876573" y="1256594"/>
              <a:ext cx="4797424" cy="368300"/>
            </a:xfrm>
            <a:prstGeom prst="rect">
              <a:avLst/>
            </a:prstGeom>
            <a:noFill/>
          </p:spPr>
          <p:txBody>
            <a:bodyPr wrap="square" rtlCol="0">
              <a:spAutoFit/>
            </a:bodyPr>
            <a:lstStyle/>
            <a:p>
              <a:pPr algn="ctr">
                <a:lnSpc>
                  <a:spcPct val="90000"/>
                </a:lnSpc>
                <a:spcBef>
                  <a:spcPts val="1000"/>
                </a:spcBef>
                <a:buClrTx/>
                <a:buSzTx/>
                <a:buFontTx/>
              </a:pPr>
              <a:r>
                <a:rPr lang="zh-CN" altLang="en-US" sz="2000" dirty="0">
                  <a:latin typeface="+mn-ea"/>
                  <a:cs typeface="+mn-ea"/>
                  <a:sym typeface="+mn-ea"/>
                </a:rPr>
                <a:t>8.如何确定我的助学贷款是否还款成功？</a:t>
              </a:r>
              <a:endParaRPr lang="zh-CN" altLang="en-US" sz="2000" dirty="0">
                <a:latin typeface="+mn-ea"/>
                <a:cs typeface="+mn-ea"/>
              </a:endParaRPr>
            </a:p>
          </p:txBody>
        </p:sp>
        <p:sp>
          <p:nvSpPr>
            <p:cNvPr id="113" name="文本框 54"/>
            <p:cNvSpPr txBox="1"/>
            <p:nvPr/>
          </p:nvSpPr>
          <p:spPr>
            <a:xfrm>
              <a:off x="7985918" y="1743177"/>
              <a:ext cx="3363062" cy="674369"/>
            </a:xfrm>
            <a:prstGeom prst="rect">
              <a:avLst/>
            </a:prstGeom>
            <a:noFill/>
          </p:spPr>
          <p:txBody>
            <a:bodyPr wrap="square" rtlCol="0">
              <a:spAutoFit/>
            </a:bodyPr>
            <a:lstStyle/>
            <a:p>
              <a:pPr algn="just">
                <a:lnSpc>
                  <a:spcPct val="130000"/>
                </a:lnSpc>
              </a:pPr>
              <a:r>
                <a:rPr lang="zh-CN" altLang="zh-CN" sz="1460" dirty="0">
                  <a:sym typeface="+mn-ea"/>
                </a:rPr>
                <a:t>您可以登录支付宝</a:t>
              </a:r>
              <a:r>
                <a:rPr lang="en-US" altLang="zh-CN" sz="1460" dirty="0">
                  <a:sym typeface="+mn-ea"/>
                </a:rPr>
                <a:t>-</a:t>
              </a:r>
              <a:r>
                <a:rPr lang="zh-CN" altLang="zh-CN" sz="1460" dirty="0">
                  <a:sym typeface="+mn-ea"/>
                </a:rPr>
                <a:t>交易记录</a:t>
              </a:r>
              <a:r>
                <a:rPr lang="en-US" altLang="zh-CN" sz="1460" dirty="0">
                  <a:sym typeface="+mn-ea"/>
                </a:rPr>
                <a:t>-</a:t>
              </a:r>
              <a:r>
                <a:rPr lang="zh-CN" altLang="zh-CN" sz="1460" dirty="0">
                  <a:sym typeface="+mn-ea"/>
                </a:rPr>
                <a:t>收支明细中进行查看。</a:t>
              </a:r>
              <a:endParaRPr lang="en-US" altLang="zh-CN" sz="1465" dirty="0">
                <a:solidFill>
                  <a:schemeClr val="tx1">
                    <a:lumMod val="50000"/>
                    <a:lumOff val="50000"/>
                  </a:schemeClr>
                </a:solidFill>
                <a:latin typeface="+mn-ea"/>
                <a:cs typeface="+mn-ea"/>
              </a:endParaRPr>
            </a:p>
          </p:txBody>
        </p:sp>
      </p:grpSp>
      <p:grpSp>
        <p:nvGrpSpPr>
          <p:cNvPr id="114" name="组合 113"/>
          <p:cNvGrpSpPr/>
          <p:nvPr/>
        </p:nvGrpSpPr>
        <p:grpSpPr>
          <a:xfrm>
            <a:off x="8484003" y="3769335"/>
            <a:ext cx="3363063" cy="2616881"/>
            <a:chOff x="7982743" y="2714259"/>
            <a:chExt cx="3363062" cy="2616878"/>
          </a:xfrm>
        </p:grpSpPr>
        <p:sp>
          <p:nvSpPr>
            <p:cNvPr id="115" name="文本框 52"/>
            <p:cNvSpPr txBox="1"/>
            <p:nvPr/>
          </p:nvSpPr>
          <p:spPr>
            <a:xfrm>
              <a:off x="8071643" y="2714259"/>
              <a:ext cx="3258184" cy="645159"/>
            </a:xfrm>
            <a:prstGeom prst="rect">
              <a:avLst/>
            </a:prstGeom>
            <a:noFill/>
          </p:spPr>
          <p:txBody>
            <a:bodyPr wrap="square" rtlCol="0">
              <a:spAutoFit/>
            </a:bodyPr>
            <a:lstStyle/>
            <a:p>
              <a:pPr algn="ctr" fontAlgn="auto">
                <a:lnSpc>
                  <a:spcPct val="90000"/>
                </a:lnSpc>
                <a:spcBef>
                  <a:spcPts val="0"/>
                </a:spcBef>
                <a:buClrTx/>
                <a:buSzTx/>
                <a:buFontTx/>
              </a:pPr>
              <a:r>
                <a:rPr lang="zh-CN" altLang="en-US" sz="2000" dirty="0">
                  <a:latin typeface="+mn-ea"/>
                  <a:cs typeface="+mn-ea"/>
                </a:rPr>
                <a:t>9.</a:t>
              </a:r>
              <a:r>
                <a:rPr lang="zh-CN" altLang="en-US" sz="2000" dirty="0">
                  <a:latin typeface="+mn-ea"/>
                  <a:cs typeface="+mn-ea"/>
                  <a:sym typeface="+mn-ea"/>
                </a:rPr>
                <a:t>我本人没有开通网银，</a:t>
              </a:r>
            </a:p>
            <a:p>
              <a:pPr algn="ctr" fontAlgn="auto">
                <a:lnSpc>
                  <a:spcPct val="90000"/>
                </a:lnSpc>
                <a:spcBef>
                  <a:spcPts val="0"/>
                </a:spcBef>
                <a:buClrTx/>
                <a:buSzTx/>
                <a:buFontTx/>
              </a:pPr>
              <a:r>
                <a:rPr lang="zh-CN" altLang="en-US" sz="2000" dirty="0">
                  <a:latin typeface="+mn-ea"/>
                  <a:cs typeface="+mn-ea"/>
                  <a:sym typeface="+mn-ea"/>
                </a:rPr>
                <a:t>能用别人的网银帮我充值吗？</a:t>
              </a:r>
              <a:endParaRPr lang="zh-CN" altLang="en-US" sz="2000" dirty="0">
                <a:latin typeface="+mn-ea"/>
                <a:cs typeface="+mn-ea"/>
              </a:endParaRPr>
            </a:p>
          </p:txBody>
        </p:sp>
        <p:sp>
          <p:nvSpPr>
            <p:cNvPr id="116" name="文本框 55"/>
            <p:cNvSpPr txBox="1"/>
            <p:nvPr/>
          </p:nvSpPr>
          <p:spPr>
            <a:xfrm>
              <a:off x="7982743" y="3489639"/>
              <a:ext cx="3363062" cy="1841498"/>
            </a:xfrm>
            <a:prstGeom prst="rect">
              <a:avLst/>
            </a:prstGeom>
            <a:noFill/>
          </p:spPr>
          <p:txBody>
            <a:bodyPr wrap="square" rtlCol="0">
              <a:spAutoFit/>
            </a:bodyPr>
            <a:lstStyle/>
            <a:p>
              <a:pPr algn="just">
                <a:lnSpc>
                  <a:spcPct val="130000"/>
                </a:lnSpc>
              </a:pPr>
              <a:r>
                <a:rPr lang="zh-CN" altLang="zh-CN" sz="1460" dirty="0">
                  <a:sym typeface="+mn-ea"/>
                </a:rPr>
                <a:t>可以的。</a:t>
              </a:r>
              <a:r>
                <a:rPr lang="zh-CN" altLang="en-US" sz="1460" dirty="0">
                  <a:sym typeface="+mn-ea"/>
                </a:rPr>
                <a:t>你</a:t>
              </a:r>
              <a:r>
                <a:rPr lang="zh-CN" altLang="zh-CN" sz="1460" dirty="0">
                  <a:sym typeface="+mn-ea"/>
                </a:rPr>
                <a:t>可以用你同学或者朋友已经开通的网银进行充值的，不过提现就只能用你资金的银行卡了。目前只能使用网银和卡通过他人的支付宝账号充值。其他方式例如邮政网汇、消费卡等均不可以给他人账户充值。</a:t>
              </a:r>
              <a:endParaRPr lang="en-US" altLang="zh-CN" sz="1460" dirty="0">
                <a:solidFill>
                  <a:schemeClr val="tx1">
                    <a:lumMod val="50000"/>
                    <a:lumOff val="50000"/>
                  </a:schemeClr>
                </a:solidFill>
                <a:latin typeface="+mn-ea"/>
                <a:cs typeface="+mn-ea"/>
                <a:sym typeface="+mn-ea"/>
              </a:endParaRPr>
            </a:p>
          </p:txBody>
        </p:sp>
      </p:gr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792480"/>
            <a:ext cx="2974975" cy="534035"/>
          </a:xfrm>
        </p:spPr>
        <p:txBody>
          <a:bodyPr wrap="square"/>
          <a:lstStyle/>
          <a:p>
            <a:r>
              <a:rPr lang="zh-CN" altLang="en-US" dirty="0"/>
              <a:t>常见问题解答</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50" fill="hold"/>
                                        <p:tgtEl>
                                          <p:spTgt spid="82"/>
                                        </p:tgtEl>
                                        <p:attrNameLst>
                                          <p:attrName>ppt_x</p:attrName>
                                        </p:attrNameLst>
                                      </p:cBhvr>
                                      <p:tavLst>
                                        <p:tav tm="0">
                                          <p:val>
                                            <p:strVal val="1+#ppt_w/2"/>
                                          </p:val>
                                        </p:tav>
                                        <p:tav tm="100000">
                                          <p:val>
                                            <p:strVal val="#ppt_x"/>
                                          </p:val>
                                        </p:tav>
                                      </p:tavLst>
                                    </p:anim>
                                    <p:anim calcmode="lin" valueType="num">
                                      <p:cBhvr additive="base">
                                        <p:cTn id="8" dur="2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250" fill="hold"/>
                                        <p:tgtEl>
                                          <p:spTgt spid="86"/>
                                        </p:tgtEl>
                                        <p:attrNameLst>
                                          <p:attrName>ppt_x</p:attrName>
                                        </p:attrNameLst>
                                      </p:cBhvr>
                                      <p:tavLst>
                                        <p:tav tm="0">
                                          <p:val>
                                            <p:strVal val="0-#ppt_w/2"/>
                                          </p:val>
                                        </p:tav>
                                        <p:tav tm="100000">
                                          <p:val>
                                            <p:strVal val="#ppt_x"/>
                                          </p:val>
                                        </p:tav>
                                      </p:tavLst>
                                    </p:anim>
                                    <p:anim calcmode="lin" valueType="num">
                                      <p:cBhvr additive="base">
                                        <p:cTn id="12" dur="25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right)">
                                      <p:cBhvr>
                                        <p:cTn id="16" dur="500"/>
                                        <p:tgtEl>
                                          <p:spTgt spid="9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left)">
                                      <p:cBhvr>
                                        <p:cTn id="19" dur="500"/>
                                        <p:tgtEl>
                                          <p:spTgt spid="94"/>
                                        </p:tgtEl>
                                      </p:cBhvr>
                                    </p:animEffect>
                                  </p:childTnLst>
                                </p:cTn>
                              </p:par>
                              <p:par>
                                <p:cTn id="20" presetID="1" presetClass="entr" presetSubtype="0"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childTnLst>
                                </p:cTn>
                              </p:par>
                              <p:par>
                                <p:cTn id="22" presetID="26" presetClass="emph" presetSubtype="0" fill="hold" nodeType="withEffect">
                                  <p:stCondLst>
                                    <p:cond delay="250"/>
                                  </p:stCondLst>
                                  <p:childTnLst>
                                    <p:animEffect transition="out" filter="fade">
                                      <p:cBhvr>
                                        <p:cTn id="23" dur="500" tmFilter="0, 0; .2, .5; .8, .5; 1, 0"/>
                                        <p:tgtEl>
                                          <p:spTgt spid="102"/>
                                        </p:tgtEl>
                                      </p:cBhvr>
                                    </p:animEffect>
                                    <p:animScale>
                                      <p:cBhvr>
                                        <p:cTn id="24" dur="250" autoRev="1" fill="hold"/>
                                        <p:tgtEl>
                                          <p:spTgt spid="102"/>
                                        </p:tgtEl>
                                      </p:cBhvr>
                                      <p:by x="105000" y="105000"/>
                                    </p:animScale>
                                  </p:childTnLst>
                                </p:cTn>
                              </p:par>
                              <p:par>
                                <p:cTn id="25" presetID="1" presetClass="entr" presetSubtype="0" fill="hold" nodeType="withEffect">
                                  <p:stCondLst>
                                    <p:cond delay="250"/>
                                  </p:stCondLst>
                                  <p:childTnLst>
                                    <p:set>
                                      <p:cBhvr>
                                        <p:cTn id="26" dur="1" fill="hold">
                                          <p:stCondLst>
                                            <p:cond delay="0"/>
                                          </p:stCondLst>
                                        </p:cTn>
                                        <p:tgtEl>
                                          <p:spTgt spid="111"/>
                                        </p:tgtEl>
                                        <p:attrNameLst>
                                          <p:attrName>style.visibility</p:attrName>
                                        </p:attrNameLst>
                                      </p:cBhvr>
                                      <p:to>
                                        <p:strVal val="visible"/>
                                      </p:to>
                                    </p:set>
                                  </p:childTnLst>
                                </p:cTn>
                              </p:par>
                              <p:par>
                                <p:cTn id="27" presetID="26" presetClass="emph" presetSubtype="0" fill="hold" nodeType="withEffect">
                                  <p:stCondLst>
                                    <p:cond delay="250"/>
                                  </p:stCondLst>
                                  <p:childTnLst>
                                    <p:animEffect transition="out" filter="fade">
                                      <p:cBhvr>
                                        <p:cTn id="28" dur="500" tmFilter="0, 0; .2, .5; .8, .5; 1, 0"/>
                                        <p:tgtEl>
                                          <p:spTgt spid="111"/>
                                        </p:tgtEl>
                                      </p:cBhvr>
                                    </p:animEffect>
                                    <p:animScale>
                                      <p:cBhvr>
                                        <p:cTn id="29" dur="250" autoRev="1" fill="hold"/>
                                        <p:tgtEl>
                                          <p:spTgt spid="111"/>
                                        </p:tgtEl>
                                      </p:cBhvr>
                                      <p:by x="105000" y="105000"/>
                                    </p:animScale>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wipe(right)">
                                      <p:cBhvr>
                                        <p:cTn id="33" dur="500"/>
                                        <p:tgtEl>
                                          <p:spTgt spid="90"/>
                                        </p:tgtEl>
                                      </p:cBhvr>
                                    </p:animEffect>
                                  </p:childTnLst>
                                </p:cTn>
                              </p:par>
                              <p:par>
                                <p:cTn id="34" presetID="22" presetClass="entr" presetSubtype="8" fill="hold" nodeType="with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left)">
                                      <p:cBhvr>
                                        <p:cTn id="36" dur="500"/>
                                        <p:tgtEl>
                                          <p:spTgt spid="93"/>
                                        </p:tgtEl>
                                      </p:cBhvr>
                                    </p:animEffect>
                                  </p:childTnLst>
                                </p:cTn>
                              </p:par>
                              <p:par>
                                <p:cTn id="37" presetID="1" presetClass="entr" presetSubtype="0" fill="hold" nodeType="withEffect">
                                  <p:stCondLst>
                                    <p:cond delay="250"/>
                                  </p:stCondLst>
                                  <p:childTnLst>
                                    <p:set>
                                      <p:cBhvr>
                                        <p:cTn id="38" dur="1" fill="hold">
                                          <p:stCondLst>
                                            <p:cond delay="0"/>
                                          </p:stCondLst>
                                        </p:cTn>
                                        <p:tgtEl>
                                          <p:spTgt spid="105"/>
                                        </p:tgtEl>
                                        <p:attrNameLst>
                                          <p:attrName>style.visibility</p:attrName>
                                        </p:attrNameLst>
                                      </p:cBhvr>
                                      <p:to>
                                        <p:strVal val="visible"/>
                                      </p:to>
                                    </p:set>
                                  </p:childTnLst>
                                </p:cTn>
                              </p:par>
                              <p:par>
                                <p:cTn id="39" presetID="26" presetClass="emph" presetSubtype="0" fill="hold" nodeType="withEffect">
                                  <p:stCondLst>
                                    <p:cond delay="250"/>
                                  </p:stCondLst>
                                  <p:childTnLst>
                                    <p:animEffect transition="out" filter="fade">
                                      <p:cBhvr>
                                        <p:cTn id="40" dur="500" tmFilter="0, 0; .2, .5; .8, .5; 1, 0"/>
                                        <p:tgtEl>
                                          <p:spTgt spid="105"/>
                                        </p:tgtEl>
                                      </p:cBhvr>
                                    </p:animEffect>
                                    <p:animScale>
                                      <p:cBhvr>
                                        <p:cTn id="41" dur="250" autoRev="1" fill="hold"/>
                                        <p:tgtEl>
                                          <p:spTgt spid="105"/>
                                        </p:tgtEl>
                                      </p:cBhvr>
                                      <p:by x="105000" y="105000"/>
                                    </p:animScale>
                                  </p:childTnLst>
                                </p:cTn>
                              </p:par>
                              <p:par>
                                <p:cTn id="42" presetID="1" presetClass="entr" presetSubtype="0" fill="hold" nodeType="withEffect">
                                  <p:stCondLst>
                                    <p:cond delay="250"/>
                                  </p:stCondLst>
                                  <p:childTnLst>
                                    <p:set>
                                      <p:cBhvr>
                                        <p:cTn id="43" dur="1" fill="hold">
                                          <p:stCondLst>
                                            <p:cond delay="0"/>
                                          </p:stCondLst>
                                        </p:cTn>
                                        <p:tgtEl>
                                          <p:spTgt spid="114"/>
                                        </p:tgtEl>
                                        <p:attrNameLst>
                                          <p:attrName>style.visibility</p:attrName>
                                        </p:attrNameLst>
                                      </p:cBhvr>
                                      <p:to>
                                        <p:strVal val="visible"/>
                                      </p:to>
                                    </p:set>
                                  </p:childTnLst>
                                </p:cTn>
                              </p:par>
                              <p:par>
                                <p:cTn id="44" presetID="26" presetClass="emph" presetSubtype="0" fill="hold" nodeType="withEffect">
                                  <p:stCondLst>
                                    <p:cond delay="250"/>
                                  </p:stCondLst>
                                  <p:childTnLst>
                                    <p:animEffect transition="out" filter="fade">
                                      <p:cBhvr>
                                        <p:cTn id="45" dur="500" tmFilter="0, 0; .2, .5; .8, .5; 1, 0"/>
                                        <p:tgtEl>
                                          <p:spTgt spid="114"/>
                                        </p:tgtEl>
                                      </p:cBhvr>
                                    </p:animEffect>
                                    <p:animScale>
                                      <p:cBhvr>
                                        <p:cTn id="46" dur="250" autoRev="1" fill="hold"/>
                                        <p:tgtEl>
                                          <p:spTgt spid="114"/>
                                        </p:tgtEl>
                                      </p:cBhvr>
                                      <p:by x="105000" y="105000"/>
                                    </p:animScale>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down)">
                                      <p:cBhvr>
                                        <p:cTn id="50"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ldLvl="0" animBg="1"/>
      <p:bldP spid="94" grpId="0" bldLvl="0" animBg="1"/>
      <p:bldP spid="4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
          <p:cNvPicPr>
            <a:picLocks noChangeAspect="1"/>
          </p:cNvPicPr>
          <p:nvPr/>
        </p:nvPicPr>
        <p:blipFill>
          <a:blip r:embed="rId3"/>
          <a:srcRect l="19248" t="1779" r="23601"/>
          <a:stretch>
            <a:fillRect/>
          </a:stretch>
        </p:blipFill>
        <p:spPr>
          <a:xfrm>
            <a:off x="5719445" y="3580130"/>
            <a:ext cx="1727200" cy="1809115"/>
          </a:xfrm>
          <a:prstGeom prst="rect">
            <a:avLst/>
          </a:prstGeom>
        </p:spPr>
      </p:pic>
      <p:grpSp>
        <p:nvGrpSpPr>
          <p:cNvPr id="82" name="组合 81"/>
          <p:cNvGrpSpPr/>
          <p:nvPr/>
        </p:nvGrpSpPr>
        <p:grpSpPr>
          <a:xfrm>
            <a:off x="5089388" y="3168290"/>
            <a:ext cx="1716281" cy="2632740"/>
            <a:chOff x="4620464" y="2113215"/>
            <a:chExt cx="1716281" cy="2632740"/>
          </a:xfrm>
          <a:solidFill>
            <a:srgbClr val="0070C0"/>
          </a:solidFill>
        </p:grpSpPr>
        <p:sp>
          <p:nvSpPr>
            <p:cNvPr id="83" name="梯形 82"/>
            <p:cNvSpPr/>
            <p:nvPr/>
          </p:nvSpPr>
          <p:spPr>
            <a:xfrm rot="5400000">
              <a:off x="4072040" y="3142553"/>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4" name="梯形 83"/>
            <p:cNvSpPr/>
            <p:nvPr/>
          </p:nvSpPr>
          <p:spPr>
            <a:xfrm rot="8993242">
              <a:off x="4664982" y="2113215"/>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5" name="梯形 84"/>
            <p:cNvSpPr/>
            <p:nvPr/>
          </p:nvSpPr>
          <p:spPr>
            <a:xfrm rot="1800000">
              <a:off x="4667006" y="4173063"/>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grpSp>
      <p:grpSp>
        <p:nvGrpSpPr>
          <p:cNvPr id="86" name="组合 85"/>
          <p:cNvGrpSpPr/>
          <p:nvPr/>
        </p:nvGrpSpPr>
        <p:grpSpPr>
          <a:xfrm>
            <a:off x="6325854" y="3167123"/>
            <a:ext cx="1716277" cy="2632728"/>
            <a:chOff x="5856933" y="2112051"/>
            <a:chExt cx="1716277" cy="2632728"/>
          </a:xfrm>
          <a:solidFill>
            <a:srgbClr val="0070C0"/>
          </a:solidFill>
        </p:grpSpPr>
        <p:sp>
          <p:nvSpPr>
            <p:cNvPr id="87" name="梯形 86"/>
            <p:cNvSpPr/>
            <p:nvPr/>
          </p:nvSpPr>
          <p:spPr>
            <a:xfrm rot="16200000" flipH="1">
              <a:off x="6451894" y="3142555"/>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8" name="梯形 87"/>
            <p:cNvSpPr/>
            <p:nvPr/>
          </p:nvSpPr>
          <p:spPr>
            <a:xfrm rot="19793242" flipH="1">
              <a:off x="5858956" y="4171887"/>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9" name="梯形 88"/>
            <p:cNvSpPr/>
            <p:nvPr/>
          </p:nvSpPr>
          <p:spPr>
            <a:xfrm rot="12600000" flipH="1">
              <a:off x="5856933" y="2112051"/>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grpSp>
      <p:sp>
        <p:nvSpPr>
          <p:cNvPr id="91" name="任意多边形 90"/>
          <p:cNvSpPr/>
          <p:nvPr/>
        </p:nvSpPr>
        <p:spPr>
          <a:xfrm>
            <a:off x="-146050" y="3003550"/>
            <a:ext cx="5325110" cy="431800"/>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sp>
        <p:nvSpPr>
          <p:cNvPr id="94" name="任意多边形 93"/>
          <p:cNvSpPr/>
          <p:nvPr/>
        </p:nvSpPr>
        <p:spPr>
          <a:xfrm flipH="1">
            <a:off x="7627685" y="2744154"/>
            <a:ext cx="429753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B05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grpSp>
        <p:nvGrpSpPr>
          <p:cNvPr id="102" name="组合 101"/>
          <p:cNvGrpSpPr/>
          <p:nvPr/>
        </p:nvGrpSpPr>
        <p:grpSpPr>
          <a:xfrm>
            <a:off x="1628731" y="2102830"/>
            <a:ext cx="4146470" cy="3420301"/>
            <a:chOff x="1159807" y="1047752"/>
            <a:chExt cx="4146470" cy="3420299"/>
          </a:xfrm>
        </p:grpSpPr>
        <p:sp>
          <p:nvSpPr>
            <p:cNvPr id="103" name="文本框 45"/>
            <p:cNvSpPr txBox="1"/>
            <p:nvPr/>
          </p:nvSpPr>
          <p:spPr>
            <a:xfrm>
              <a:off x="1445967" y="1047752"/>
              <a:ext cx="3860310" cy="923329"/>
            </a:xfrm>
            <a:prstGeom prst="rect">
              <a:avLst/>
            </a:prstGeom>
            <a:noFill/>
          </p:spPr>
          <p:txBody>
            <a:bodyPr wrap="square" rtlCol="0">
              <a:spAutoFit/>
            </a:bodyPr>
            <a:lstStyle/>
            <a:p>
              <a:pPr algn="just" fontAlgn="auto">
                <a:lnSpc>
                  <a:spcPct val="90000"/>
                </a:lnSpc>
                <a:spcBef>
                  <a:spcPts val="0"/>
                </a:spcBef>
              </a:pPr>
              <a:r>
                <a:rPr lang="en-US" altLang="zh-CN" sz="2000" dirty="0">
                  <a:sym typeface="+mn-ea"/>
                </a:rPr>
                <a:t>10.</a:t>
              </a:r>
              <a:r>
                <a:rPr lang="zh-CN" altLang="zh-CN" sz="2000" dirty="0">
                  <a:sym typeface="+mn-ea"/>
                </a:rPr>
                <a:t>我用支付宝进行还款，担心在扣款前一段时间提前存入金额不安全，有什么办法可以解决吗？</a:t>
              </a:r>
              <a:endParaRPr lang="zh-CN" altLang="en-US" sz="2000" dirty="0">
                <a:solidFill>
                  <a:schemeClr val="tx1"/>
                </a:solidFill>
                <a:latin typeface="+mn-ea"/>
                <a:cs typeface="+mn-ea"/>
              </a:endParaRPr>
            </a:p>
          </p:txBody>
        </p:sp>
        <p:sp>
          <p:nvSpPr>
            <p:cNvPr id="104" name="文本框 48"/>
            <p:cNvSpPr txBox="1"/>
            <p:nvPr/>
          </p:nvSpPr>
          <p:spPr>
            <a:xfrm>
              <a:off x="1159807" y="2357313"/>
              <a:ext cx="3296920" cy="2110738"/>
            </a:xfrm>
            <a:prstGeom prst="rect">
              <a:avLst/>
            </a:prstGeom>
            <a:noFill/>
          </p:spPr>
          <p:txBody>
            <a:bodyPr wrap="square" rtlCol="0">
              <a:spAutoFit/>
            </a:bodyPr>
            <a:lstStyle/>
            <a:p>
              <a:pPr>
                <a:lnSpc>
                  <a:spcPct val="150000"/>
                </a:lnSpc>
              </a:pPr>
              <a:r>
                <a:rPr lang="zh-CN" altLang="zh-CN" sz="1460" dirty="0">
                  <a:sym typeface="+mn-ea"/>
                </a:rPr>
                <a:t>第一，请大家登录支付宝后，多进行安全设置，提高安全系数；</a:t>
              </a:r>
            </a:p>
            <a:p>
              <a:pPr>
                <a:lnSpc>
                  <a:spcPct val="150000"/>
                </a:lnSpc>
              </a:pPr>
              <a:r>
                <a:rPr lang="zh-CN" altLang="zh-CN" sz="1460" dirty="0">
                  <a:sym typeface="+mn-ea"/>
                </a:rPr>
                <a:t>第二，在申请提前还款的当月</a:t>
              </a:r>
              <a:r>
                <a:rPr lang="en-US" altLang="zh-CN" sz="1460" dirty="0">
                  <a:sym typeface="+mn-ea"/>
                </a:rPr>
                <a:t>15</a:t>
              </a:r>
              <a:r>
                <a:rPr lang="zh-CN" altLang="zh-CN" sz="1460" dirty="0">
                  <a:sym typeface="+mn-ea"/>
                </a:rPr>
                <a:t>日到</a:t>
              </a:r>
              <a:r>
                <a:rPr lang="en-US" altLang="zh-CN" sz="1460" dirty="0">
                  <a:sym typeface="+mn-ea"/>
                </a:rPr>
                <a:t>20</a:t>
              </a:r>
              <a:r>
                <a:rPr lang="zh-CN" altLang="zh-CN" sz="1460" dirty="0">
                  <a:sym typeface="+mn-ea"/>
                </a:rPr>
                <a:t>日期间，您可以使用支付宝的助学贷款还款新方式及时划扣功能，就能立马划扣，保证资金安全。</a:t>
              </a:r>
              <a:endParaRPr lang="en-US" altLang="zh-CN" sz="1465" dirty="0">
                <a:solidFill>
                  <a:schemeClr val="tx1">
                    <a:lumMod val="50000"/>
                    <a:lumOff val="50000"/>
                  </a:schemeClr>
                </a:solidFill>
                <a:latin typeface="+mn-ea"/>
                <a:cs typeface="+mn-ea"/>
              </a:endParaRPr>
            </a:p>
          </p:txBody>
        </p:sp>
      </p:grpSp>
      <p:grpSp>
        <p:nvGrpSpPr>
          <p:cNvPr id="111" name="组合 110"/>
          <p:cNvGrpSpPr/>
          <p:nvPr/>
        </p:nvGrpSpPr>
        <p:grpSpPr>
          <a:xfrm>
            <a:off x="7362259" y="1670330"/>
            <a:ext cx="4487880" cy="4921873"/>
            <a:chOff x="6860998" y="615256"/>
            <a:chExt cx="4487879" cy="4921869"/>
          </a:xfrm>
        </p:grpSpPr>
        <p:sp>
          <p:nvSpPr>
            <p:cNvPr id="112" name="文本框 51"/>
            <p:cNvSpPr txBox="1"/>
            <p:nvPr/>
          </p:nvSpPr>
          <p:spPr>
            <a:xfrm>
              <a:off x="6860998" y="615256"/>
              <a:ext cx="4487879" cy="1015662"/>
            </a:xfrm>
            <a:prstGeom prst="rect">
              <a:avLst/>
            </a:prstGeom>
            <a:noFill/>
          </p:spPr>
          <p:txBody>
            <a:bodyPr wrap="square" rtlCol="0">
              <a:spAutoFit/>
            </a:bodyPr>
            <a:lstStyle/>
            <a:p>
              <a:pPr algn="ctr" fontAlgn="auto">
                <a:lnSpc>
                  <a:spcPct val="100000"/>
                </a:lnSpc>
                <a:spcBef>
                  <a:spcPts val="0"/>
                </a:spcBef>
                <a:buClrTx/>
                <a:buSzTx/>
                <a:buFontTx/>
              </a:pPr>
              <a:r>
                <a:rPr lang="en-US" altLang="zh-CN" sz="2000" dirty="0">
                  <a:sym typeface="+mn-ea"/>
                </a:rPr>
                <a:t>11.</a:t>
              </a:r>
              <a:r>
                <a:rPr lang="zh-CN" altLang="zh-CN" sz="2000" dirty="0">
                  <a:sym typeface="+mn-ea"/>
                </a:rPr>
                <a:t>我已经申请了提前还款，并把资金充值到支付宝里边了，是不是等</a:t>
              </a:r>
              <a:r>
                <a:rPr lang="en-US" altLang="zh-CN" sz="2000" dirty="0">
                  <a:sym typeface="+mn-ea"/>
                </a:rPr>
                <a:t>20</a:t>
              </a:r>
              <a:r>
                <a:rPr lang="zh-CN" altLang="zh-CN" sz="2000" dirty="0">
                  <a:sym typeface="+mn-ea"/>
                </a:rPr>
                <a:t>日晚上扣款就可以了呀？</a:t>
              </a:r>
              <a:endParaRPr lang="zh-CN" altLang="en-US" sz="2000" b="1" dirty="0">
                <a:latin typeface="+mn-ea"/>
                <a:cs typeface="+mn-ea"/>
              </a:endParaRPr>
            </a:p>
          </p:txBody>
        </p:sp>
        <p:sp>
          <p:nvSpPr>
            <p:cNvPr id="113" name="文本框 54"/>
            <p:cNvSpPr txBox="1"/>
            <p:nvPr/>
          </p:nvSpPr>
          <p:spPr>
            <a:xfrm>
              <a:off x="8011318" y="1743003"/>
              <a:ext cx="3337559" cy="3794122"/>
            </a:xfrm>
            <a:prstGeom prst="rect">
              <a:avLst/>
            </a:prstGeom>
            <a:noFill/>
          </p:spPr>
          <p:txBody>
            <a:bodyPr wrap="square" rtlCol="0">
              <a:spAutoFit/>
            </a:bodyPr>
            <a:lstStyle/>
            <a:p>
              <a:pPr>
                <a:lnSpc>
                  <a:spcPct val="150000"/>
                </a:lnSpc>
              </a:pPr>
              <a:r>
                <a:rPr lang="zh-CN" altLang="zh-CN" sz="1460" dirty="0">
                  <a:sym typeface="+mn-ea"/>
                </a:rPr>
                <a:t>可以的。目前支付宝有两种扣款方式：一种是充值后等待</a:t>
              </a:r>
              <a:r>
                <a:rPr lang="en-US" altLang="zh-CN" sz="1460" dirty="0">
                  <a:sym typeface="+mn-ea"/>
                </a:rPr>
                <a:t>20</a:t>
              </a:r>
              <a:r>
                <a:rPr lang="zh-CN" altLang="zh-CN" sz="1460" dirty="0">
                  <a:sym typeface="+mn-ea"/>
                </a:rPr>
                <a:t>日晚上统一扣款，第二种是用支付宝的“助学贷款还款”的应用，及时扣款。两种方式都可以达到还款的目的，我们建议大家使用第二种方式，资金更加安全。使用第二种方式需要注意两个问题：一是该方式必须是当月申请了提前还款后，在</a:t>
              </a:r>
              <a:r>
                <a:rPr lang="en-US" altLang="zh-CN" sz="1460" dirty="0">
                  <a:sym typeface="+mn-ea"/>
                </a:rPr>
                <a:t>15</a:t>
              </a:r>
              <a:r>
                <a:rPr lang="zh-CN" altLang="zh-CN" sz="1460" dirty="0">
                  <a:sym typeface="+mn-ea"/>
                </a:rPr>
                <a:t>日到</a:t>
              </a:r>
              <a:r>
                <a:rPr lang="en-US" altLang="zh-CN" sz="1460" dirty="0">
                  <a:sym typeface="+mn-ea"/>
                </a:rPr>
                <a:t>20</a:t>
              </a:r>
              <a:r>
                <a:rPr lang="zh-CN" altLang="zh-CN" sz="1460" dirty="0">
                  <a:sym typeface="+mn-ea"/>
                </a:rPr>
                <a:t>日期间才能使用；二是该方式需要支付宝的支付密码，支付密码跟支付宝的登陆密码是一样的。</a:t>
              </a:r>
              <a:endParaRPr lang="en-US" altLang="zh-CN" sz="1465" dirty="0">
                <a:solidFill>
                  <a:schemeClr val="tx1">
                    <a:lumMod val="50000"/>
                    <a:lumOff val="50000"/>
                  </a:schemeClr>
                </a:solidFill>
                <a:latin typeface="+mn-ea"/>
                <a:cs typeface="+mn-ea"/>
              </a:endParaRPr>
            </a:p>
          </p:txBody>
        </p:sp>
      </p:gr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025" y="792480"/>
            <a:ext cx="2974975" cy="534035"/>
          </a:xfrm>
        </p:spPr>
        <p:txBody>
          <a:bodyPr wrap="square"/>
          <a:lstStyle/>
          <a:p>
            <a:r>
              <a:rPr lang="zh-CN" altLang="en-US" dirty="0"/>
              <a:t>常见问题解答</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50" fill="hold"/>
                                        <p:tgtEl>
                                          <p:spTgt spid="82"/>
                                        </p:tgtEl>
                                        <p:attrNameLst>
                                          <p:attrName>ppt_x</p:attrName>
                                        </p:attrNameLst>
                                      </p:cBhvr>
                                      <p:tavLst>
                                        <p:tav tm="0">
                                          <p:val>
                                            <p:strVal val="1+#ppt_w/2"/>
                                          </p:val>
                                        </p:tav>
                                        <p:tav tm="100000">
                                          <p:val>
                                            <p:strVal val="#ppt_x"/>
                                          </p:val>
                                        </p:tav>
                                      </p:tavLst>
                                    </p:anim>
                                    <p:anim calcmode="lin" valueType="num">
                                      <p:cBhvr additive="base">
                                        <p:cTn id="8" dur="2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250" fill="hold"/>
                                        <p:tgtEl>
                                          <p:spTgt spid="86"/>
                                        </p:tgtEl>
                                        <p:attrNameLst>
                                          <p:attrName>ppt_x</p:attrName>
                                        </p:attrNameLst>
                                      </p:cBhvr>
                                      <p:tavLst>
                                        <p:tav tm="0">
                                          <p:val>
                                            <p:strVal val="0-#ppt_w/2"/>
                                          </p:val>
                                        </p:tav>
                                        <p:tav tm="100000">
                                          <p:val>
                                            <p:strVal val="#ppt_x"/>
                                          </p:val>
                                        </p:tav>
                                      </p:tavLst>
                                    </p:anim>
                                    <p:anim calcmode="lin" valueType="num">
                                      <p:cBhvr additive="base">
                                        <p:cTn id="12" dur="25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right)">
                                      <p:cBhvr>
                                        <p:cTn id="16" dur="500"/>
                                        <p:tgtEl>
                                          <p:spTgt spid="9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left)">
                                      <p:cBhvr>
                                        <p:cTn id="19" dur="500"/>
                                        <p:tgtEl>
                                          <p:spTgt spid="94"/>
                                        </p:tgtEl>
                                      </p:cBhvr>
                                    </p:animEffect>
                                  </p:childTnLst>
                                </p:cTn>
                              </p:par>
                              <p:par>
                                <p:cTn id="20" presetID="1" presetClass="entr" presetSubtype="0"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childTnLst>
                                </p:cTn>
                              </p:par>
                              <p:par>
                                <p:cTn id="22" presetID="26" presetClass="emph" presetSubtype="0" fill="hold" nodeType="withEffect">
                                  <p:stCondLst>
                                    <p:cond delay="250"/>
                                  </p:stCondLst>
                                  <p:childTnLst>
                                    <p:animEffect transition="out" filter="fade">
                                      <p:cBhvr>
                                        <p:cTn id="23" dur="500" tmFilter="0, 0; .2, .5; .8, .5; 1, 0"/>
                                        <p:tgtEl>
                                          <p:spTgt spid="102"/>
                                        </p:tgtEl>
                                      </p:cBhvr>
                                    </p:animEffect>
                                    <p:animScale>
                                      <p:cBhvr>
                                        <p:cTn id="24" dur="250" autoRev="1" fill="hold"/>
                                        <p:tgtEl>
                                          <p:spTgt spid="102"/>
                                        </p:tgtEl>
                                      </p:cBhvr>
                                      <p:by x="105000" y="105000"/>
                                    </p:animScale>
                                  </p:childTnLst>
                                </p:cTn>
                              </p:par>
                              <p:par>
                                <p:cTn id="25" presetID="1" presetClass="entr" presetSubtype="0" fill="hold" nodeType="withEffect">
                                  <p:stCondLst>
                                    <p:cond delay="250"/>
                                  </p:stCondLst>
                                  <p:childTnLst>
                                    <p:set>
                                      <p:cBhvr>
                                        <p:cTn id="26" dur="1" fill="hold">
                                          <p:stCondLst>
                                            <p:cond delay="0"/>
                                          </p:stCondLst>
                                        </p:cTn>
                                        <p:tgtEl>
                                          <p:spTgt spid="111"/>
                                        </p:tgtEl>
                                        <p:attrNameLst>
                                          <p:attrName>style.visibility</p:attrName>
                                        </p:attrNameLst>
                                      </p:cBhvr>
                                      <p:to>
                                        <p:strVal val="visible"/>
                                      </p:to>
                                    </p:set>
                                  </p:childTnLst>
                                </p:cTn>
                              </p:par>
                              <p:par>
                                <p:cTn id="27" presetID="26" presetClass="emph" presetSubtype="0" fill="hold" nodeType="withEffect">
                                  <p:stCondLst>
                                    <p:cond delay="250"/>
                                  </p:stCondLst>
                                  <p:childTnLst>
                                    <p:animEffect transition="out" filter="fade">
                                      <p:cBhvr>
                                        <p:cTn id="28" dur="500" tmFilter="0, 0; .2, .5; .8, .5; 1, 0"/>
                                        <p:tgtEl>
                                          <p:spTgt spid="111"/>
                                        </p:tgtEl>
                                      </p:cBhvr>
                                    </p:animEffect>
                                    <p:animScale>
                                      <p:cBhvr>
                                        <p:cTn id="29" dur="250" autoRev="1" fill="hold"/>
                                        <p:tgtEl>
                                          <p:spTgt spid="111"/>
                                        </p:tgtEl>
                                      </p:cBhvr>
                                      <p:by x="105000" y="105000"/>
                                    </p:animScale>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ldLvl="0" animBg="1"/>
      <p:bldP spid="94" grpId="0" bldLvl="0" animBg="1"/>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clrChange>
              <a:clrFrom>
                <a:srgbClr val="FDFFFE">
                  <a:alpha val="100000"/>
                </a:srgbClr>
              </a:clrFrom>
              <a:clrTo>
                <a:srgbClr val="FDFFFE">
                  <a:alpha val="100000"/>
                  <a:alpha val="0"/>
                </a:srgbClr>
              </a:clrTo>
            </a:clrChange>
          </a:blip>
          <a:srcRect l="14739" r="12328"/>
          <a:stretch>
            <a:fillRect/>
          </a:stretch>
        </p:blipFill>
        <p:spPr>
          <a:xfrm>
            <a:off x="5662295" y="3707130"/>
            <a:ext cx="1965325" cy="1553845"/>
          </a:xfrm>
          <a:prstGeom prst="rect">
            <a:avLst/>
          </a:prstGeom>
        </p:spPr>
      </p:pic>
      <p:grpSp>
        <p:nvGrpSpPr>
          <p:cNvPr id="82" name="组合 81"/>
          <p:cNvGrpSpPr/>
          <p:nvPr/>
        </p:nvGrpSpPr>
        <p:grpSpPr>
          <a:xfrm>
            <a:off x="5089388" y="3168290"/>
            <a:ext cx="1716281" cy="2632740"/>
            <a:chOff x="4620464" y="2113215"/>
            <a:chExt cx="1716281" cy="2632740"/>
          </a:xfrm>
          <a:solidFill>
            <a:srgbClr val="0070C0"/>
          </a:solidFill>
        </p:grpSpPr>
        <p:sp>
          <p:nvSpPr>
            <p:cNvPr id="83" name="梯形 82"/>
            <p:cNvSpPr/>
            <p:nvPr/>
          </p:nvSpPr>
          <p:spPr>
            <a:xfrm rot="5400000">
              <a:off x="4072040" y="3142553"/>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4" name="梯形 83"/>
            <p:cNvSpPr/>
            <p:nvPr/>
          </p:nvSpPr>
          <p:spPr>
            <a:xfrm rot="8993242">
              <a:off x="4664982" y="2113215"/>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5" name="梯形 84"/>
            <p:cNvSpPr/>
            <p:nvPr/>
          </p:nvSpPr>
          <p:spPr>
            <a:xfrm rot="1800000">
              <a:off x="4667006" y="4173063"/>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grpSp>
      <p:grpSp>
        <p:nvGrpSpPr>
          <p:cNvPr id="86" name="组合 85"/>
          <p:cNvGrpSpPr/>
          <p:nvPr/>
        </p:nvGrpSpPr>
        <p:grpSpPr>
          <a:xfrm>
            <a:off x="6325854" y="3167123"/>
            <a:ext cx="1716277" cy="2632728"/>
            <a:chOff x="5856933" y="2112051"/>
            <a:chExt cx="1716277" cy="2632728"/>
          </a:xfrm>
          <a:solidFill>
            <a:srgbClr val="0070C0"/>
          </a:solidFill>
        </p:grpSpPr>
        <p:sp>
          <p:nvSpPr>
            <p:cNvPr id="87" name="梯形 86"/>
            <p:cNvSpPr/>
            <p:nvPr/>
          </p:nvSpPr>
          <p:spPr>
            <a:xfrm rot="16200000" flipH="1">
              <a:off x="6451894" y="3142555"/>
              <a:ext cx="1669739" cy="572892"/>
            </a:xfrm>
            <a:prstGeom prst="trapezoid">
              <a:avLst>
                <a:gd name="adj" fmla="val 57643"/>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8" name="梯形 87"/>
            <p:cNvSpPr/>
            <p:nvPr/>
          </p:nvSpPr>
          <p:spPr>
            <a:xfrm rot="19793242" flipH="1">
              <a:off x="5858956" y="4171887"/>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sp>
          <p:nvSpPr>
            <p:cNvPr id="89" name="梯形 88"/>
            <p:cNvSpPr/>
            <p:nvPr/>
          </p:nvSpPr>
          <p:spPr>
            <a:xfrm rot="12600000" flipH="1">
              <a:off x="5856933" y="2112051"/>
              <a:ext cx="1669739" cy="572892"/>
            </a:xfrm>
            <a:prstGeom prst="trapezoid">
              <a:avLst>
                <a:gd name="adj" fmla="val 57643"/>
              </a:avLst>
            </a:prstGeom>
            <a:solidFill>
              <a:srgbClr val="00B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endParaRPr>
            </a:p>
          </p:txBody>
        </p:sp>
      </p:grpSp>
      <p:sp>
        <p:nvSpPr>
          <p:cNvPr id="91" name="任意多边形 90"/>
          <p:cNvSpPr/>
          <p:nvPr/>
        </p:nvSpPr>
        <p:spPr>
          <a:xfrm>
            <a:off x="979170" y="2744470"/>
            <a:ext cx="4524375" cy="431800"/>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sp>
        <p:nvSpPr>
          <p:cNvPr id="92" name="任意多边形 91"/>
          <p:cNvSpPr/>
          <p:nvPr/>
        </p:nvSpPr>
        <p:spPr>
          <a:xfrm flipV="1">
            <a:off x="631167" y="4848861"/>
            <a:ext cx="4299209"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B05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sp>
        <p:nvSpPr>
          <p:cNvPr id="94" name="任意多边形 93"/>
          <p:cNvSpPr/>
          <p:nvPr/>
        </p:nvSpPr>
        <p:spPr>
          <a:xfrm flipH="1">
            <a:off x="8167170" y="3217116"/>
            <a:ext cx="3598943"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B05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solidFill>
                <a:schemeClr val="tx1">
                  <a:lumMod val="50000"/>
                  <a:lumOff val="50000"/>
                </a:schemeClr>
              </a:solidFill>
              <a:cs typeface="+mn-ea"/>
            </a:endParaRPr>
          </a:p>
        </p:txBody>
      </p:sp>
      <p:grpSp>
        <p:nvGrpSpPr>
          <p:cNvPr id="102" name="组合 101"/>
          <p:cNvGrpSpPr/>
          <p:nvPr/>
        </p:nvGrpSpPr>
        <p:grpSpPr>
          <a:xfrm>
            <a:off x="1383326" y="1827492"/>
            <a:ext cx="3964529" cy="2152333"/>
            <a:chOff x="1212852" y="751459"/>
            <a:chExt cx="3964529" cy="2152331"/>
          </a:xfrm>
        </p:grpSpPr>
        <p:sp>
          <p:nvSpPr>
            <p:cNvPr id="103" name="文本框 45"/>
            <p:cNvSpPr txBox="1"/>
            <p:nvPr/>
          </p:nvSpPr>
          <p:spPr>
            <a:xfrm>
              <a:off x="2477483" y="751459"/>
              <a:ext cx="2699898" cy="923329"/>
            </a:xfrm>
            <a:prstGeom prst="rect">
              <a:avLst/>
            </a:prstGeom>
            <a:noFill/>
          </p:spPr>
          <p:txBody>
            <a:bodyPr wrap="square" rtlCol="0">
              <a:spAutoFit/>
            </a:bodyPr>
            <a:lstStyle/>
            <a:p>
              <a:pPr algn="just">
                <a:lnSpc>
                  <a:spcPct val="90000"/>
                </a:lnSpc>
                <a:spcBef>
                  <a:spcPts val="1000"/>
                </a:spcBef>
              </a:pPr>
              <a:r>
                <a:rPr lang="en-US" altLang="zh-CN" sz="2000" dirty="0">
                  <a:solidFill>
                    <a:schemeClr val="tx1"/>
                  </a:solidFill>
                  <a:latin typeface="+mn-ea"/>
                  <a:cs typeface="+mn-ea"/>
                </a:rPr>
                <a:t>12.</a:t>
              </a:r>
              <a:r>
                <a:rPr lang="zh-CN" altLang="zh-CN" sz="2000" dirty="0">
                  <a:solidFill>
                    <a:schemeClr val="tx1"/>
                  </a:solidFill>
                  <a:sym typeface="+mn-ea"/>
                </a:rPr>
                <a:t>在给支付宝充值的时候，充值到余额宝，还是充值到余额？</a:t>
              </a:r>
              <a:endParaRPr lang="zh-CN" altLang="zh-CN" sz="2000" dirty="0">
                <a:solidFill>
                  <a:schemeClr val="tx1"/>
                </a:solidFill>
                <a:latin typeface="+mn-ea"/>
                <a:cs typeface="+mn-ea"/>
                <a:sym typeface="+mn-ea"/>
              </a:endParaRPr>
            </a:p>
          </p:txBody>
        </p:sp>
        <p:sp>
          <p:nvSpPr>
            <p:cNvPr id="104" name="文本框 48"/>
            <p:cNvSpPr txBox="1"/>
            <p:nvPr/>
          </p:nvSpPr>
          <p:spPr>
            <a:xfrm>
              <a:off x="1212852" y="1802701"/>
              <a:ext cx="3568700" cy="1101089"/>
            </a:xfrm>
            <a:prstGeom prst="rect">
              <a:avLst/>
            </a:prstGeom>
            <a:noFill/>
          </p:spPr>
          <p:txBody>
            <a:bodyPr wrap="square" rtlCol="0">
              <a:spAutoFit/>
            </a:bodyPr>
            <a:lstStyle/>
            <a:p>
              <a:pPr>
                <a:lnSpc>
                  <a:spcPct val="150000"/>
                </a:lnSpc>
              </a:pPr>
              <a:r>
                <a:rPr lang="zh-CN" altLang="zh-CN" sz="1460" dirty="0">
                  <a:sym typeface="+mn-ea"/>
                </a:rPr>
                <a:t>必须充值到余额才能扣款，余额宝是不能扣款的。点击“充值”按钮的时候，在弹出的页面中选择右上角的“充值到余额”。</a:t>
              </a:r>
              <a:endParaRPr lang="en-US" altLang="zh-CN" sz="1465" dirty="0">
                <a:solidFill>
                  <a:schemeClr val="tx1">
                    <a:lumMod val="50000"/>
                    <a:lumOff val="50000"/>
                  </a:schemeClr>
                </a:solidFill>
                <a:latin typeface="+mn-ea"/>
                <a:cs typeface="+mn-ea"/>
              </a:endParaRPr>
            </a:p>
          </p:txBody>
        </p:sp>
      </p:grpSp>
      <p:sp>
        <p:nvSpPr>
          <p:cNvPr id="106" name="文本框 46"/>
          <p:cNvSpPr txBox="1"/>
          <p:nvPr/>
        </p:nvSpPr>
        <p:spPr>
          <a:xfrm>
            <a:off x="898525" y="4297732"/>
            <a:ext cx="3764915" cy="922020"/>
          </a:xfrm>
          <a:prstGeom prst="rect">
            <a:avLst/>
          </a:prstGeom>
          <a:noFill/>
        </p:spPr>
        <p:txBody>
          <a:bodyPr wrap="square" rtlCol="0">
            <a:spAutoFit/>
          </a:bodyPr>
          <a:lstStyle/>
          <a:p>
            <a:pPr algn="just">
              <a:lnSpc>
                <a:spcPct val="90000"/>
              </a:lnSpc>
              <a:spcBef>
                <a:spcPts val="1000"/>
              </a:spcBef>
            </a:pPr>
            <a:r>
              <a:rPr lang="zh-CN" altLang="zh-CN" sz="2000" dirty="0"/>
              <a:t>13.</a:t>
            </a:r>
            <a:r>
              <a:rPr lang="zh-CN" altLang="zh-CN" sz="2000" dirty="0">
                <a:sym typeface="+mn-ea"/>
              </a:rPr>
              <a:t>四大银行对支付宝的快捷支付有了限额，每次最高500元，对我们还款有影响吗？</a:t>
            </a:r>
            <a:endParaRPr lang="zh-CN" altLang="zh-CN" sz="2000" dirty="0"/>
          </a:p>
        </p:txBody>
      </p:sp>
      <p:sp>
        <p:nvSpPr>
          <p:cNvPr id="110" name="文本框 50"/>
          <p:cNvSpPr txBox="1"/>
          <p:nvPr/>
        </p:nvSpPr>
        <p:spPr>
          <a:xfrm>
            <a:off x="508000" y="5219752"/>
            <a:ext cx="4739784" cy="1437640"/>
          </a:xfrm>
          <a:prstGeom prst="rect">
            <a:avLst/>
          </a:prstGeom>
          <a:noFill/>
        </p:spPr>
        <p:txBody>
          <a:bodyPr wrap="square" rtlCol="0">
            <a:spAutoFit/>
          </a:bodyPr>
          <a:lstStyle/>
          <a:p>
            <a:pPr>
              <a:lnSpc>
                <a:spcPct val="150000"/>
              </a:lnSpc>
            </a:pPr>
            <a:r>
              <a:rPr lang="en-US" altLang="zh-CN" sz="1460" dirty="0">
                <a:sym typeface="+mn-ea"/>
              </a:rPr>
              <a:t>    </a:t>
            </a:r>
            <a:r>
              <a:rPr lang="zh-CN" altLang="zh-CN" sz="1460" dirty="0">
                <a:sym typeface="+mn-ea"/>
              </a:rPr>
              <a:t>有的，这次助学贷款是躺着中枪！建议大家办理一个网上银行，提前做好充值准备吧。另外，也请大家提前开始充值，</a:t>
            </a:r>
            <a:r>
              <a:rPr lang="en-US" altLang="zh-CN" sz="1460" dirty="0">
                <a:sym typeface="+mn-ea"/>
              </a:rPr>
              <a:t>20</a:t>
            </a:r>
            <a:r>
              <a:rPr lang="zh-CN" altLang="zh-CN" sz="1460" dirty="0">
                <a:sym typeface="+mn-ea"/>
              </a:rPr>
              <a:t>日晚上扣款，请大家不要</a:t>
            </a:r>
            <a:r>
              <a:rPr lang="en-US" altLang="zh-CN" sz="1460" dirty="0">
                <a:sym typeface="+mn-ea"/>
              </a:rPr>
              <a:t>19</a:t>
            </a:r>
            <a:r>
              <a:rPr lang="zh-CN" altLang="zh-CN" sz="1460" dirty="0">
                <a:sym typeface="+mn-ea"/>
              </a:rPr>
              <a:t>日才开始充值，应该提前检查自己的充值限额，尽早充值。</a:t>
            </a:r>
            <a:endParaRPr lang="en-US" altLang="zh-CN" sz="1465" dirty="0">
              <a:solidFill>
                <a:schemeClr val="tx1">
                  <a:lumMod val="50000"/>
                  <a:lumOff val="50000"/>
                </a:schemeClr>
              </a:solidFill>
              <a:latin typeface="+mn-ea"/>
              <a:cs typeface="+mn-ea"/>
            </a:endParaRPr>
          </a:p>
        </p:txBody>
      </p:sp>
      <p:grpSp>
        <p:nvGrpSpPr>
          <p:cNvPr id="111" name="组合 110"/>
          <p:cNvGrpSpPr/>
          <p:nvPr/>
        </p:nvGrpSpPr>
        <p:grpSpPr>
          <a:xfrm>
            <a:off x="8292560" y="2249400"/>
            <a:ext cx="3932555" cy="2915460"/>
            <a:chOff x="7875428" y="601909"/>
            <a:chExt cx="3932554" cy="2915456"/>
          </a:xfrm>
        </p:grpSpPr>
        <p:sp>
          <p:nvSpPr>
            <p:cNvPr id="112" name="文本框 51"/>
            <p:cNvSpPr txBox="1"/>
            <p:nvPr/>
          </p:nvSpPr>
          <p:spPr>
            <a:xfrm>
              <a:off x="7875428" y="601909"/>
              <a:ext cx="3932554" cy="922019"/>
            </a:xfrm>
            <a:prstGeom prst="rect">
              <a:avLst/>
            </a:prstGeom>
            <a:noFill/>
          </p:spPr>
          <p:txBody>
            <a:bodyPr wrap="square" rtlCol="0">
              <a:spAutoFit/>
            </a:bodyPr>
            <a:lstStyle/>
            <a:p>
              <a:pPr>
                <a:lnSpc>
                  <a:spcPct val="90000"/>
                </a:lnSpc>
                <a:spcBef>
                  <a:spcPts val="1000"/>
                </a:spcBef>
              </a:pPr>
              <a:r>
                <a:rPr lang="zh-CN" altLang="zh-CN" sz="2000" dirty="0"/>
                <a:t>14.</a:t>
              </a:r>
              <a:r>
                <a:rPr lang="zh-CN" altLang="zh-CN" sz="2000" dirty="0">
                  <a:sym typeface="+mn-ea"/>
                </a:rPr>
                <a:t>我去年有一笔到期贷款逾期了，今年又有一笔到期贷款需偿还，能否先还今年的到期合同？</a:t>
              </a:r>
              <a:endParaRPr lang="zh-CN" altLang="zh-CN" sz="2000" dirty="0"/>
            </a:p>
          </p:txBody>
        </p:sp>
        <p:sp>
          <p:nvSpPr>
            <p:cNvPr id="113" name="文本框 54"/>
            <p:cNvSpPr txBox="1"/>
            <p:nvPr/>
          </p:nvSpPr>
          <p:spPr>
            <a:xfrm>
              <a:off x="7985918" y="1743177"/>
              <a:ext cx="3363062" cy="1774188"/>
            </a:xfrm>
            <a:prstGeom prst="rect">
              <a:avLst/>
            </a:prstGeom>
            <a:noFill/>
          </p:spPr>
          <p:txBody>
            <a:bodyPr wrap="square" rtlCol="0">
              <a:spAutoFit/>
            </a:bodyPr>
            <a:lstStyle/>
            <a:p>
              <a:pPr>
                <a:lnSpc>
                  <a:spcPct val="150000"/>
                </a:lnSpc>
              </a:pPr>
              <a:r>
                <a:rPr lang="zh-CN" altLang="en-US" sz="1460" dirty="0">
                  <a:sym typeface="+mn-ea"/>
                </a:rPr>
                <a:t>由于银行扣款顺序是依次按照</a:t>
              </a:r>
              <a:r>
                <a:rPr lang="en-US" altLang="zh-CN" sz="1460" dirty="0">
                  <a:sym typeface="+mn-ea"/>
                </a:rPr>
                <a:t>《</a:t>
              </a:r>
              <a:r>
                <a:rPr lang="zh-CN" altLang="en-US" sz="1460" dirty="0">
                  <a:sym typeface="+mn-ea"/>
                </a:rPr>
                <a:t>借款合同</a:t>
              </a:r>
              <a:r>
                <a:rPr lang="en-US" altLang="zh-CN" sz="1460" dirty="0">
                  <a:sym typeface="+mn-ea"/>
                </a:rPr>
                <a:t>》</a:t>
              </a:r>
              <a:r>
                <a:rPr lang="zh-CN" altLang="en-US" sz="1460" dirty="0">
                  <a:sym typeface="+mn-ea"/>
                </a:rPr>
                <a:t>约定应付的罚息、逾期利息、逾期本金、利息、本金。所以，需先还清逾期的利息及本金后，才能还今年到期的这笔合同。</a:t>
              </a:r>
              <a:endParaRPr lang="en-US" altLang="zh-CN" sz="1465" dirty="0">
                <a:solidFill>
                  <a:schemeClr val="tx1">
                    <a:lumMod val="50000"/>
                    <a:lumOff val="50000"/>
                  </a:schemeClr>
                </a:solidFill>
                <a:latin typeface="+mn-ea"/>
                <a:cs typeface="+mn-ea"/>
              </a:endParaRPr>
            </a:p>
          </p:txBody>
        </p:sp>
      </p:gr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35276" y="750454"/>
            <a:ext cx="2974723" cy="534035"/>
          </a:xfrm>
        </p:spPr>
        <p:txBody>
          <a:bodyPr/>
          <a:lstStyle/>
          <a:p>
            <a:r>
              <a:rPr lang="zh-CN" altLang="en-US" dirty="0"/>
              <a:t>常见问题解答</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50" fill="hold"/>
                                        <p:tgtEl>
                                          <p:spTgt spid="82"/>
                                        </p:tgtEl>
                                        <p:attrNameLst>
                                          <p:attrName>ppt_x</p:attrName>
                                        </p:attrNameLst>
                                      </p:cBhvr>
                                      <p:tavLst>
                                        <p:tav tm="0">
                                          <p:val>
                                            <p:strVal val="1+#ppt_w/2"/>
                                          </p:val>
                                        </p:tav>
                                        <p:tav tm="100000">
                                          <p:val>
                                            <p:strVal val="#ppt_x"/>
                                          </p:val>
                                        </p:tav>
                                      </p:tavLst>
                                    </p:anim>
                                    <p:anim calcmode="lin" valueType="num">
                                      <p:cBhvr additive="base">
                                        <p:cTn id="8" dur="2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250" fill="hold"/>
                                        <p:tgtEl>
                                          <p:spTgt spid="86"/>
                                        </p:tgtEl>
                                        <p:attrNameLst>
                                          <p:attrName>ppt_x</p:attrName>
                                        </p:attrNameLst>
                                      </p:cBhvr>
                                      <p:tavLst>
                                        <p:tav tm="0">
                                          <p:val>
                                            <p:strVal val="0-#ppt_w/2"/>
                                          </p:val>
                                        </p:tav>
                                        <p:tav tm="100000">
                                          <p:val>
                                            <p:strVal val="#ppt_x"/>
                                          </p:val>
                                        </p:tav>
                                      </p:tavLst>
                                    </p:anim>
                                    <p:anim calcmode="lin" valueType="num">
                                      <p:cBhvr additive="base">
                                        <p:cTn id="12" dur="25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right)">
                                      <p:cBhvr>
                                        <p:cTn id="16" dur="500"/>
                                        <p:tgtEl>
                                          <p:spTgt spid="9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left)">
                                      <p:cBhvr>
                                        <p:cTn id="19" dur="500"/>
                                        <p:tgtEl>
                                          <p:spTgt spid="94"/>
                                        </p:tgtEl>
                                      </p:cBhvr>
                                    </p:animEffect>
                                  </p:childTnLst>
                                </p:cTn>
                              </p:par>
                              <p:par>
                                <p:cTn id="20" presetID="1" presetClass="entr" presetSubtype="0"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childTnLst>
                                </p:cTn>
                              </p:par>
                              <p:par>
                                <p:cTn id="22" presetID="26" presetClass="emph" presetSubtype="0" fill="hold" nodeType="withEffect">
                                  <p:stCondLst>
                                    <p:cond delay="250"/>
                                  </p:stCondLst>
                                  <p:childTnLst>
                                    <p:animEffect transition="out" filter="fade">
                                      <p:cBhvr>
                                        <p:cTn id="23" dur="500" tmFilter="0, 0; .2, .5; .8, .5; 1, 0"/>
                                        <p:tgtEl>
                                          <p:spTgt spid="102"/>
                                        </p:tgtEl>
                                      </p:cBhvr>
                                    </p:animEffect>
                                    <p:animScale>
                                      <p:cBhvr>
                                        <p:cTn id="24" dur="250" autoRev="1" fill="hold"/>
                                        <p:tgtEl>
                                          <p:spTgt spid="102"/>
                                        </p:tgtEl>
                                      </p:cBhvr>
                                      <p:by x="105000" y="105000"/>
                                    </p:animScale>
                                  </p:childTnLst>
                                </p:cTn>
                              </p:par>
                              <p:par>
                                <p:cTn id="25" presetID="1" presetClass="entr" presetSubtype="0" fill="hold" nodeType="withEffect">
                                  <p:stCondLst>
                                    <p:cond delay="250"/>
                                  </p:stCondLst>
                                  <p:childTnLst>
                                    <p:set>
                                      <p:cBhvr>
                                        <p:cTn id="26" dur="1" fill="hold">
                                          <p:stCondLst>
                                            <p:cond delay="0"/>
                                          </p:stCondLst>
                                        </p:cTn>
                                        <p:tgtEl>
                                          <p:spTgt spid="111"/>
                                        </p:tgtEl>
                                        <p:attrNameLst>
                                          <p:attrName>style.visibility</p:attrName>
                                        </p:attrNameLst>
                                      </p:cBhvr>
                                      <p:to>
                                        <p:strVal val="visible"/>
                                      </p:to>
                                    </p:set>
                                  </p:childTnLst>
                                </p:cTn>
                              </p:par>
                              <p:par>
                                <p:cTn id="27" presetID="26" presetClass="emph" presetSubtype="0" fill="hold" nodeType="withEffect">
                                  <p:stCondLst>
                                    <p:cond delay="250"/>
                                  </p:stCondLst>
                                  <p:childTnLst>
                                    <p:animEffect transition="out" filter="fade">
                                      <p:cBhvr>
                                        <p:cTn id="28" dur="500" tmFilter="0, 0; .2, .5; .8, .5; 1, 0"/>
                                        <p:tgtEl>
                                          <p:spTgt spid="111"/>
                                        </p:tgtEl>
                                      </p:cBhvr>
                                    </p:animEffect>
                                    <p:animScale>
                                      <p:cBhvr>
                                        <p:cTn id="29" dur="250" autoRev="1" fill="hold"/>
                                        <p:tgtEl>
                                          <p:spTgt spid="111"/>
                                        </p:tgtEl>
                                      </p:cBhvr>
                                      <p:by x="105000" y="105000"/>
                                    </p:animScale>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right)">
                                      <p:cBhvr>
                                        <p:cTn id="33" dur="500"/>
                                        <p:tgtEl>
                                          <p:spTgt spid="92"/>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ldLvl="0" animBg="1"/>
      <p:bldP spid="92" grpId="0" bldLvl="0" animBg="1"/>
      <p:bldP spid="94" grpId="0" bldLvl="0" animBg="1"/>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2772410" y="2193925"/>
            <a:ext cx="3675380" cy="1088390"/>
          </a:xfrm>
        </p:spPr>
        <p:txBody>
          <a:bodyPr wrap="square"/>
          <a:lstStyle/>
          <a:p>
            <a:r>
              <a:rPr lang="en-US" altLang="zh-CN" sz="7200" dirty="0"/>
              <a:t>Thanks</a:t>
            </a:r>
            <a:endParaRPr lang="zh-CN" altLang="en-US" sz="7200" dirty="0"/>
          </a:p>
        </p:txBody>
      </p:sp>
      <p:sp>
        <p:nvSpPr>
          <p:cNvPr id="4" name="文本占位符 3"/>
          <p:cNvSpPr>
            <a:spLocks noGrp="1"/>
          </p:cNvSpPr>
          <p:nvPr>
            <p:ph type="body" sz="quarter" idx="16"/>
          </p:nvPr>
        </p:nvSpPr>
        <p:spPr>
          <a:xfrm>
            <a:off x="6376670" y="3399790"/>
            <a:ext cx="3459480" cy="923925"/>
          </a:xfrm>
          <a:prstGeom prst="rect">
            <a:avLst/>
          </a:prstGeom>
        </p:spPr>
        <p:txBody>
          <a:bodyPr/>
          <a:lstStyle/>
          <a:p>
            <a:pPr algn="r"/>
            <a:r>
              <a:rPr lang="zh-CN" altLang="en-US" dirty="0"/>
              <a:t>欢迎指导</a:t>
            </a:r>
          </a:p>
        </p:txBody>
      </p:sp>
    </p:spTree>
  </p:cSld>
  <p:clrMapOvr>
    <a:masterClrMapping/>
  </p:clrMapOvr>
  <mc:AlternateContent xmlns:mc="http://schemas.openxmlformats.org/markup-compatibility/2006" xmlns:p14="http://schemas.microsoft.com/office/powerpoint/2010/main">
    <mc:Choice Requires="p14">
      <p:transition spd="slow" p14:dur="1500" advTm="0">
        <p14:ripple dir="ru"/>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1152162" y="1797052"/>
            <a:ext cx="9484461" cy="2120902"/>
          </a:xfrm>
        </p:spPr>
        <p:txBody>
          <a:bodyPr/>
          <a:lstStyle/>
          <a:p>
            <a:pPr>
              <a:lnSpc>
                <a:spcPct val="150000"/>
              </a:lnSpc>
            </a:pPr>
            <a:r>
              <a:rPr lang="en-US" altLang="zh-CN" sz="1800" b="0" dirty="0">
                <a:latin typeface="微软雅黑" panose="020B0503020204020204" pitchFamily="34" charset="-122"/>
                <a:cs typeface="+mn-ea"/>
              </a:rPr>
              <a:t>1</a:t>
            </a:r>
            <a:r>
              <a:rPr lang="zh-CN" altLang="zh-CN" sz="1800" b="0" dirty="0">
                <a:latin typeface="微软雅黑" panose="020B0503020204020204" pitchFamily="34" charset="-122"/>
                <a:cs typeface="+mn-ea"/>
              </a:rPr>
              <a:t>．国家开发银行高校助学贷款学生在线系统（以下简称</a:t>
            </a:r>
            <a:r>
              <a:rPr lang="zh-CN" altLang="en-US" sz="1800" b="0" dirty="0">
                <a:latin typeface="微软雅黑" panose="020B0503020204020204" pitchFamily="34" charset="-122"/>
                <a:cs typeface="+mn-ea"/>
              </a:rPr>
              <a:t>学生</a:t>
            </a:r>
            <a:r>
              <a:rPr lang="zh-CN" altLang="zh-CN" sz="1800" b="0" dirty="0">
                <a:latin typeface="微软雅黑" panose="020B0503020204020204" pitchFamily="34" charset="-122"/>
                <a:cs typeface="+mn-ea"/>
              </a:rPr>
              <a:t>在线系统</a:t>
            </a:r>
            <a:r>
              <a:rPr lang="en-US" altLang="zh-CN" sz="1800" b="0" dirty="0">
                <a:latin typeface="微软雅黑" panose="020B0503020204020204" pitchFamily="34" charset="-122"/>
                <a:cs typeface="+mn-ea"/>
                <a:hlinkClick r:id="rId3"/>
              </a:rPr>
              <a:t>https://www.csls.cdb.com.cn</a:t>
            </a:r>
            <a:r>
              <a:rPr lang="zh-CN" altLang="zh-CN" sz="1800" b="0" dirty="0">
                <a:latin typeface="微软雅黑" panose="020B0503020204020204" pitchFamily="34" charset="-122"/>
                <a:cs typeface="+mn-ea"/>
              </a:rPr>
              <a:t>）是你本人提交提前还款申请和查询贷款及应还款信息的助学贷款官方网站，用户名是：</a:t>
            </a:r>
            <a:r>
              <a:rPr lang="en-US" altLang="zh-CN" sz="1800" b="0" dirty="0">
                <a:latin typeface="微软雅黑" panose="020B0503020204020204" pitchFamily="34" charset="-122"/>
                <a:cs typeface="+mn-ea"/>
              </a:rPr>
              <a:t>10564</a:t>
            </a:r>
            <a:r>
              <a:rPr lang="zh-CN" altLang="zh-CN" sz="1800" b="0" dirty="0">
                <a:latin typeface="微软雅黑" panose="020B0503020204020204" pitchFamily="34" charset="-122"/>
                <a:cs typeface="+mn-ea"/>
              </a:rPr>
              <a:t>身份证号，首次登陆系统可以修改密码</a:t>
            </a:r>
            <a:r>
              <a:rPr lang="zh-CN" altLang="en-US" sz="1800" b="0" dirty="0">
                <a:latin typeface="微软雅黑" panose="020B0503020204020204" pitchFamily="34" charset="-122"/>
                <a:cs typeface="+mn-ea"/>
              </a:rPr>
              <a:t>。申请高校助学贷款的同学</a:t>
            </a:r>
            <a:r>
              <a:rPr lang="zh-CN" altLang="zh-CN" sz="1800" b="0" dirty="0">
                <a:latin typeface="微软雅黑" panose="020B0503020204020204" pitchFamily="34" charset="-122"/>
                <a:cs typeface="+mn-ea"/>
              </a:rPr>
              <a:t>若忘记密码可联系学院</a:t>
            </a:r>
            <a:r>
              <a:rPr lang="zh-CN" altLang="en-US" sz="1800" b="0" dirty="0">
                <a:latin typeface="微软雅黑" panose="020B0503020204020204" pitchFamily="34" charset="-122"/>
                <a:cs typeface="+mn-ea"/>
              </a:rPr>
              <a:t>负责贷款工作的辅导员</a:t>
            </a:r>
            <a:r>
              <a:rPr lang="zh-CN" altLang="zh-CN" sz="1800" b="0" dirty="0">
                <a:latin typeface="微软雅黑" panose="020B0503020204020204" pitchFamily="34" charset="-122"/>
                <a:cs typeface="+mn-ea"/>
              </a:rPr>
              <a:t>或</a:t>
            </a:r>
            <a:r>
              <a:rPr lang="zh-CN" altLang="en-US" sz="1800" b="0" dirty="0">
                <a:latin typeface="微软雅黑" panose="020B0503020204020204" pitchFamily="34" charset="-122"/>
                <a:cs typeface="+mn-ea"/>
              </a:rPr>
              <a:t>学生资助</a:t>
            </a:r>
            <a:r>
              <a:rPr lang="zh-CN" altLang="zh-CN" sz="1800" b="0" dirty="0">
                <a:latin typeface="微软雅黑" panose="020B0503020204020204" pitchFamily="34" charset="-122"/>
                <a:cs typeface="+mn-ea"/>
              </a:rPr>
              <a:t>管理</a:t>
            </a:r>
            <a:r>
              <a:rPr lang="zh-CN" altLang="en-US" sz="1800" b="0" dirty="0">
                <a:latin typeface="微软雅黑" panose="020B0503020204020204" pitchFamily="34" charset="-122"/>
                <a:cs typeface="+mn-ea"/>
              </a:rPr>
              <a:t>中心</a:t>
            </a:r>
            <a:r>
              <a:rPr lang="zh-CN" altLang="zh-CN" sz="1800" b="0" dirty="0">
                <a:latin typeface="微软雅黑" panose="020B0503020204020204" pitchFamily="34" charset="-122"/>
                <a:cs typeface="+mn-ea"/>
              </a:rPr>
              <a:t>重置</a:t>
            </a:r>
            <a:r>
              <a:rPr lang="zh-CN" altLang="en-US" sz="1800" b="0" dirty="0">
                <a:latin typeface="微软雅黑" panose="020B0503020204020204" pitchFamily="34" charset="-122"/>
                <a:cs typeface="+mn-ea"/>
              </a:rPr>
              <a:t>；申请生源地信用助学贷款的同学可联系生源地助学代扣税受理部门进行重置。</a:t>
            </a:r>
            <a:endParaRPr lang="en-US" altLang="zh-CN" sz="1800" b="0" dirty="0">
              <a:latin typeface="微软雅黑" panose="020B0503020204020204" pitchFamily="34" charset="-122"/>
              <a:cs typeface="+mn-ea"/>
            </a:endParaRPr>
          </a:p>
        </p:txBody>
      </p:sp>
      <p:sp>
        <p:nvSpPr>
          <p:cNvPr id="3" name="文本占位符 2"/>
          <p:cNvSpPr>
            <a:spLocks noGrp="1"/>
          </p:cNvSpPr>
          <p:nvPr>
            <p:ph type="body" sz="quarter" idx="19"/>
          </p:nvPr>
        </p:nvSpPr>
        <p:spPr>
          <a:xfrm>
            <a:off x="835276" y="568940"/>
            <a:ext cx="2974723" cy="369332"/>
          </a:xfrm>
        </p:spPr>
        <p:txBody>
          <a:bodyPr/>
          <a:lstStyle/>
          <a:p>
            <a:r>
              <a:rPr lang="en-US" altLang="zh-CN" dirty="0"/>
              <a:t>Part two</a:t>
            </a:r>
            <a:endParaRPr lang="zh-CN" altLang="en-US" dirty="0"/>
          </a:p>
        </p:txBody>
      </p:sp>
      <p:sp>
        <p:nvSpPr>
          <p:cNvPr id="4" name="文本框 3"/>
          <p:cNvSpPr txBox="1"/>
          <p:nvPr/>
        </p:nvSpPr>
        <p:spPr>
          <a:xfrm>
            <a:off x="835275" y="938272"/>
            <a:ext cx="7864972" cy="584775"/>
          </a:xfrm>
          <a:prstGeom prst="rect">
            <a:avLst/>
          </a:prstGeom>
          <a:noFill/>
        </p:spPr>
        <p:txBody>
          <a:bodyPr wrap="square" rtlCol="0">
            <a:spAutoFit/>
          </a:bodyPr>
          <a:lstStyle/>
          <a:p>
            <a:r>
              <a:rPr kumimoji="1" lang="en-US" altLang="zh-CN" sz="3200" b="1" dirty="0">
                <a:solidFill>
                  <a:schemeClr val="tx1">
                    <a:lumMod val="65000"/>
                    <a:lumOff val="35000"/>
                  </a:schemeClr>
                </a:solidFill>
              </a:rPr>
              <a:t> </a:t>
            </a:r>
            <a:r>
              <a:rPr kumimoji="1" lang="zh-CN" altLang="zh-CN" sz="3200" b="1" dirty="0">
                <a:solidFill>
                  <a:schemeClr val="tx1">
                    <a:lumMod val="65000"/>
                    <a:lumOff val="35000"/>
                  </a:schemeClr>
                </a:solidFill>
              </a:rPr>
              <a:t>两大网站——偿还助学贷款的关键途径</a:t>
            </a:r>
            <a:endParaRPr kumimoji="1" lang="zh-CN" altLang="en-US" sz="3200" b="1" dirty="0">
              <a:solidFill>
                <a:schemeClr val="tx1">
                  <a:lumMod val="65000"/>
                  <a:lumOff val="35000"/>
                </a:schemeClr>
              </a:solidFill>
            </a:endParaRPr>
          </a:p>
        </p:txBody>
      </p:sp>
      <p:sp>
        <p:nvSpPr>
          <p:cNvPr id="8" name="TextBox 13"/>
          <p:cNvSpPr txBox="1"/>
          <p:nvPr/>
        </p:nvSpPr>
        <p:spPr>
          <a:xfrm>
            <a:off x="1152162" y="4240895"/>
            <a:ext cx="9484461" cy="1705403"/>
          </a:xfrm>
          <a:prstGeom prst="rect">
            <a:avLst/>
          </a:prstGeom>
          <a:noFill/>
        </p:spPr>
        <p:txBody>
          <a:bodyPr wrap="square" rtlCol="0">
            <a:spAutoFit/>
          </a:bodyPr>
          <a:lstStyle/>
          <a:p>
            <a:pPr defTabSz="914400">
              <a:lnSpc>
                <a:spcPct val="150000"/>
              </a:lnSpc>
              <a:spcBef>
                <a:spcPts val="1000"/>
              </a:spcBef>
            </a:pPr>
            <a:r>
              <a:rPr kumimoji="1" lang="en-US" altLang="zh-CN" dirty="0">
                <a:latin typeface="微软雅黑" panose="020B0503020204020204" pitchFamily="34" charset="-122"/>
                <a:cs typeface="+mn-ea"/>
              </a:rPr>
              <a:t>2</a:t>
            </a:r>
            <a:r>
              <a:rPr kumimoji="1" lang="zh-CN" altLang="zh-CN" dirty="0">
                <a:latin typeface="微软雅黑" panose="020B0503020204020204" pitchFamily="34" charset="-122"/>
                <a:cs typeface="+mn-ea"/>
              </a:rPr>
              <a:t>．支付宝网站（</a:t>
            </a:r>
            <a:r>
              <a:rPr kumimoji="1" lang="en-US" altLang="zh-CN" dirty="0">
                <a:latin typeface="微软雅黑" panose="020B0503020204020204" pitchFamily="34" charset="-122"/>
                <a:cs typeface="+mn-ea"/>
                <a:hlinkClick r:id="rId4"/>
              </a:rPr>
              <a:t>http://www.alipay.com</a:t>
            </a:r>
            <a:r>
              <a:rPr kumimoji="1" lang="zh-CN" altLang="zh-CN" dirty="0">
                <a:latin typeface="微软雅黑" panose="020B0503020204020204" pitchFamily="34" charset="-122"/>
                <a:cs typeface="+mn-ea"/>
              </a:rPr>
              <a:t>）是你偿还助学贷款本息的唯一网站。你可通过“</a:t>
            </a:r>
            <a:r>
              <a:rPr kumimoji="1" lang="zh-CN" altLang="en-US" dirty="0">
                <a:latin typeface="微软雅黑" panose="020B0503020204020204" pitchFamily="34" charset="-122"/>
                <a:cs typeface="+mn-ea"/>
              </a:rPr>
              <a:t>学生</a:t>
            </a:r>
            <a:r>
              <a:rPr kumimoji="1" lang="zh-CN" altLang="zh-CN" dirty="0">
                <a:latin typeface="微软雅黑" panose="020B0503020204020204" pitchFamily="34" charset="-122"/>
                <a:cs typeface="+mn-ea"/>
              </a:rPr>
              <a:t>在线</a:t>
            </a:r>
            <a:r>
              <a:rPr kumimoji="1" lang="zh-CN" altLang="en-US" dirty="0">
                <a:latin typeface="微软雅黑" panose="020B0503020204020204" pitchFamily="34" charset="-122"/>
                <a:cs typeface="+mn-ea"/>
              </a:rPr>
              <a:t>服务</a:t>
            </a:r>
            <a:r>
              <a:rPr kumimoji="1" lang="zh-CN" altLang="zh-CN" dirty="0">
                <a:latin typeface="微软雅黑" panose="020B0503020204020204" pitchFamily="34" charset="-122"/>
                <a:cs typeface="+mn-ea"/>
              </a:rPr>
              <a:t>系统”首页和“贷款及应还款查询”模块查看你助学贷款专用“支付宝”账户，初始密码可通过“学生在线服务系统”首页查看。</a:t>
            </a:r>
            <a:r>
              <a:rPr kumimoji="1" lang="en-US" altLang="zh-CN" dirty="0">
                <a:latin typeface="微软雅黑" panose="020B0503020204020204" pitchFamily="34" charset="-122"/>
                <a:cs typeface="+mn-ea"/>
              </a:rPr>
              <a:t>(</a:t>
            </a:r>
            <a:r>
              <a:rPr kumimoji="1" lang="zh-CN" altLang="zh-CN" dirty="0">
                <a:latin typeface="微软雅黑" panose="020B0503020204020204" pitchFamily="34" charset="-122"/>
                <a:cs typeface="+mn-ea"/>
              </a:rPr>
              <a:t>如果忘记自行更改后的密码，请联系支付宝客服热线，建议你将支付宝与手机关联，以方便你找回密码。</a:t>
            </a:r>
            <a:r>
              <a:rPr kumimoji="1" lang="en-US" altLang="zh-CN" dirty="0">
                <a:latin typeface="微软雅黑" panose="020B0503020204020204" pitchFamily="34" charset="-122"/>
                <a:cs typeface="+mn-ea"/>
              </a:rPr>
              <a:t>)</a:t>
            </a:r>
            <a:endParaRPr kumimoji="1" lang="zh-CN" altLang="zh-CN" dirty="0">
              <a:latin typeface="微软雅黑" panose="020B0503020204020204" pitchFamily="34" charset="-122"/>
              <a:cs typeface="+mn-ea"/>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802540" y="1797052"/>
            <a:ext cx="9484461" cy="4458336"/>
          </a:xfrm>
        </p:spPr>
        <p:txBody>
          <a:bodyPr/>
          <a:lstStyle/>
          <a:p>
            <a:pPr lvl="0" defTabSz="914400">
              <a:lnSpc>
                <a:spcPct val="150000"/>
              </a:lnSpc>
              <a:spcBef>
                <a:spcPts val="0"/>
              </a:spcBef>
            </a:pPr>
            <a:r>
              <a:rPr kumimoji="0" lang="en-US" altLang="zh-CN" sz="1800" b="0" dirty="0">
                <a:solidFill>
                  <a:prstClr val="black"/>
                </a:solidFill>
              </a:rPr>
              <a:t>        </a:t>
            </a:r>
            <a:r>
              <a:rPr kumimoji="0" lang="zh-CN" altLang="zh-CN" sz="2400" b="0" dirty="0">
                <a:solidFill>
                  <a:prstClr val="black"/>
                </a:solidFill>
              </a:rPr>
              <a:t>借款期限是指《还贷确认书》上表格中的“借款开始日期”到“还款到期日期”。按照四部委《关于调整完善国家助学贷款有关政策的通知》（教财〔</a:t>
            </a:r>
            <a:r>
              <a:rPr kumimoji="0" lang="en-US" altLang="zh-CN" sz="2400" b="0" dirty="0">
                <a:solidFill>
                  <a:prstClr val="black"/>
                </a:solidFill>
              </a:rPr>
              <a:t>2020</a:t>
            </a:r>
            <a:r>
              <a:rPr kumimoji="0" lang="zh-CN" altLang="zh-CN" sz="2400" b="0" dirty="0">
                <a:solidFill>
                  <a:prstClr val="black"/>
                </a:solidFill>
              </a:rPr>
              <a:t>〕</a:t>
            </a:r>
            <a:r>
              <a:rPr kumimoji="0" lang="en-US" altLang="zh-CN" sz="2400" b="0" dirty="0">
                <a:solidFill>
                  <a:prstClr val="black"/>
                </a:solidFill>
              </a:rPr>
              <a:t>4</a:t>
            </a:r>
            <a:r>
              <a:rPr kumimoji="0" lang="zh-CN" altLang="zh-CN" sz="2400" b="0" dirty="0">
                <a:solidFill>
                  <a:prstClr val="black"/>
                </a:solidFill>
              </a:rPr>
              <a:t>号）文件精神，</a:t>
            </a:r>
            <a:r>
              <a:rPr kumimoji="0" lang="en-US" altLang="zh-CN" sz="2400" b="0" dirty="0">
                <a:solidFill>
                  <a:prstClr val="black"/>
                </a:solidFill>
              </a:rPr>
              <a:t>2020</a:t>
            </a:r>
            <a:r>
              <a:rPr kumimoji="0" lang="zh-CN" altLang="zh-CN" sz="2400" b="0" dirty="0">
                <a:solidFill>
                  <a:prstClr val="black"/>
                </a:solidFill>
              </a:rPr>
              <a:t>年助学贷款贷款期限延长了，学生申办贷款时，可以选择的最长贷款期限为</a:t>
            </a:r>
            <a:r>
              <a:rPr kumimoji="0" lang="zh-CN" altLang="en-US" sz="2400" b="0" dirty="0">
                <a:solidFill>
                  <a:prstClr val="black"/>
                </a:solidFill>
              </a:rPr>
              <a:t>学生在校剩余学习年限</a:t>
            </a:r>
            <a:r>
              <a:rPr kumimoji="0" lang="zh-CN" altLang="zh-CN" sz="2400" b="0" dirty="0">
                <a:solidFill>
                  <a:prstClr val="black"/>
                </a:solidFill>
              </a:rPr>
              <a:t>加</a:t>
            </a:r>
            <a:r>
              <a:rPr kumimoji="0" lang="en-US" altLang="zh-CN" sz="2400" b="0" dirty="0">
                <a:solidFill>
                  <a:prstClr val="black"/>
                </a:solidFill>
              </a:rPr>
              <a:t>15</a:t>
            </a:r>
            <a:r>
              <a:rPr kumimoji="0" lang="zh-CN" altLang="zh-CN" sz="2400" b="0" dirty="0">
                <a:solidFill>
                  <a:prstClr val="black"/>
                </a:solidFill>
              </a:rPr>
              <a:t>年（</a:t>
            </a:r>
            <a:r>
              <a:rPr kumimoji="0" lang="zh-CN" altLang="en-US" sz="2400" b="0" dirty="0">
                <a:solidFill>
                  <a:prstClr val="black"/>
                </a:solidFill>
              </a:rPr>
              <a:t>最短不少于</a:t>
            </a:r>
            <a:r>
              <a:rPr kumimoji="0" lang="en-US" altLang="zh-CN" sz="2400" b="0" dirty="0">
                <a:solidFill>
                  <a:prstClr val="black"/>
                </a:solidFill>
              </a:rPr>
              <a:t>5</a:t>
            </a:r>
            <a:r>
              <a:rPr kumimoji="0" lang="zh-CN" altLang="en-US" sz="2400" b="0" dirty="0">
                <a:solidFill>
                  <a:prstClr val="black"/>
                </a:solidFill>
              </a:rPr>
              <a:t>年，最长</a:t>
            </a:r>
            <a:r>
              <a:rPr kumimoji="0" lang="zh-CN" altLang="zh-CN" sz="2400" b="0" dirty="0">
                <a:solidFill>
                  <a:prstClr val="black"/>
                </a:solidFill>
              </a:rPr>
              <a:t>不超过</a:t>
            </a:r>
            <a:r>
              <a:rPr kumimoji="0" lang="en-US" altLang="zh-CN" sz="2400" b="0" dirty="0">
                <a:solidFill>
                  <a:prstClr val="black"/>
                </a:solidFill>
              </a:rPr>
              <a:t>22</a:t>
            </a:r>
            <a:r>
              <a:rPr kumimoji="0" lang="zh-CN" altLang="zh-CN" sz="2400" b="0" dirty="0">
                <a:solidFill>
                  <a:prstClr val="black"/>
                </a:solidFill>
              </a:rPr>
              <a:t>年），因此</a:t>
            </a:r>
            <a:r>
              <a:rPr kumimoji="0" lang="en-US" altLang="zh-CN" sz="2400" b="0" dirty="0">
                <a:solidFill>
                  <a:prstClr val="black"/>
                </a:solidFill>
              </a:rPr>
              <a:t>2017</a:t>
            </a:r>
            <a:r>
              <a:rPr kumimoji="0" lang="zh-CN" altLang="zh-CN" sz="2400" b="0" dirty="0">
                <a:solidFill>
                  <a:prstClr val="black"/>
                </a:solidFill>
              </a:rPr>
              <a:t>年若申请了高校贷款，则借款到期日为</a:t>
            </a:r>
            <a:r>
              <a:rPr kumimoji="0" lang="zh-CN" altLang="en-US" sz="2400" b="0" dirty="0">
                <a:solidFill>
                  <a:prstClr val="black"/>
                </a:solidFill>
              </a:rPr>
              <a:t>贷款发放当年</a:t>
            </a:r>
            <a:r>
              <a:rPr kumimoji="0" lang="zh-CN" altLang="zh-CN" sz="2400" b="0" dirty="0">
                <a:solidFill>
                  <a:prstClr val="black"/>
                </a:solidFill>
              </a:rPr>
              <a:t>开始算，加上个人当时选择的贷款期限。如：某生</a:t>
            </a:r>
            <a:r>
              <a:rPr kumimoji="0" lang="en-US" altLang="zh-CN" sz="2400" b="0" dirty="0">
                <a:solidFill>
                  <a:prstClr val="black"/>
                </a:solidFill>
              </a:rPr>
              <a:t>2017</a:t>
            </a:r>
            <a:r>
              <a:rPr kumimoji="0" lang="zh-CN" altLang="zh-CN" sz="2400" b="0" dirty="0">
                <a:solidFill>
                  <a:prstClr val="black"/>
                </a:solidFill>
              </a:rPr>
              <a:t>年申请贷款时选择年限为</a:t>
            </a:r>
            <a:r>
              <a:rPr kumimoji="0" lang="en-US" altLang="zh-CN" sz="2400" b="0" dirty="0">
                <a:solidFill>
                  <a:prstClr val="black"/>
                </a:solidFill>
              </a:rPr>
              <a:t>15</a:t>
            </a:r>
            <a:r>
              <a:rPr kumimoji="0" lang="zh-CN" altLang="en-US" sz="2400" b="0" dirty="0">
                <a:solidFill>
                  <a:prstClr val="black"/>
                </a:solidFill>
              </a:rPr>
              <a:t>年</a:t>
            </a:r>
            <a:r>
              <a:rPr kumimoji="0" lang="zh-CN" altLang="zh-CN" sz="2400" b="0" dirty="0">
                <a:solidFill>
                  <a:prstClr val="black"/>
                </a:solidFill>
              </a:rPr>
              <a:t>，则借款到期日为</a:t>
            </a:r>
            <a:r>
              <a:rPr kumimoji="0" lang="en-US" altLang="zh-CN" sz="2400" b="0" dirty="0">
                <a:solidFill>
                  <a:prstClr val="black"/>
                </a:solidFill>
              </a:rPr>
              <a:t>2031</a:t>
            </a:r>
            <a:r>
              <a:rPr kumimoji="0" lang="zh-CN" altLang="zh-CN" sz="2400" b="0" dirty="0">
                <a:solidFill>
                  <a:prstClr val="black"/>
                </a:solidFill>
              </a:rPr>
              <a:t>年</a:t>
            </a:r>
            <a:r>
              <a:rPr kumimoji="0" lang="en-US" altLang="zh-CN" sz="2400" b="0" dirty="0">
                <a:solidFill>
                  <a:prstClr val="black"/>
                </a:solidFill>
              </a:rPr>
              <a:t>9</a:t>
            </a:r>
            <a:r>
              <a:rPr kumimoji="0" lang="zh-CN" altLang="zh-CN" sz="2400" b="0" dirty="0">
                <a:solidFill>
                  <a:prstClr val="black"/>
                </a:solidFill>
              </a:rPr>
              <a:t>月</a:t>
            </a:r>
            <a:r>
              <a:rPr kumimoji="0" lang="en-US" altLang="zh-CN" sz="2400" b="0" dirty="0">
                <a:solidFill>
                  <a:prstClr val="black"/>
                </a:solidFill>
              </a:rPr>
              <a:t>20</a:t>
            </a:r>
            <a:r>
              <a:rPr kumimoji="0" lang="zh-CN" altLang="zh-CN" sz="2400" b="0" dirty="0">
                <a:solidFill>
                  <a:prstClr val="black"/>
                </a:solidFill>
              </a:rPr>
              <a:t>日。</a:t>
            </a:r>
          </a:p>
        </p:txBody>
      </p:sp>
      <p:sp>
        <p:nvSpPr>
          <p:cNvPr id="3" name="文本占位符 2"/>
          <p:cNvSpPr>
            <a:spLocks noGrp="1"/>
          </p:cNvSpPr>
          <p:nvPr>
            <p:ph type="body" sz="quarter" idx="19"/>
          </p:nvPr>
        </p:nvSpPr>
        <p:spPr>
          <a:xfrm>
            <a:off x="835276" y="568940"/>
            <a:ext cx="2974723" cy="369332"/>
          </a:xfrm>
        </p:spPr>
        <p:txBody>
          <a:bodyPr/>
          <a:lstStyle/>
          <a:p>
            <a:r>
              <a:rPr lang="en-US" altLang="zh-CN" dirty="0"/>
              <a:t>Part three</a:t>
            </a:r>
            <a:endParaRPr lang="zh-CN" altLang="en-US" dirty="0"/>
          </a:p>
        </p:txBody>
      </p:sp>
      <p:sp>
        <p:nvSpPr>
          <p:cNvPr id="4" name="文本框 3"/>
          <p:cNvSpPr txBox="1"/>
          <p:nvPr/>
        </p:nvSpPr>
        <p:spPr>
          <a:xfrm>
            <a:off x="835275" y="938272"/>
            <a:ext cx="7864972" cy="584775"/>
          </a:xfrm>
          <a:prstGeom prst="rect">
            <a:avLst/>
          </a:prstGeom>
          <a:noFill/>
        </p:spPr>
        <p:txBody>
          <a:bodyPr wrap="square" rtlCol="0">
            <a:spAutoFit/>
          </a:bodyPr>
          <a:lstStyle/>
          <a:p>
            <a:r>
              <a:rPr kumimoji="1" lang="en-US" altLang="zh-CN" sz="3200" b="1" dirty="0">
                <a:solidFill>
                  <a:schemeClr val="tx1">
                    <a:lumMod val="65000"/>
                    <a:lumOff val="35000"/>
                  </a:schemeClr>
                </a:solidFill>
              </a:rPr>
              <a:t> </a:t>
            </a:r>
            <a:r>
              <a:rPr kumimoji="1" lang="zh-CN" altLang="en-US" sz="3200" b="1" dirty="0">
                <a:solidFill>
                  <a:schemeClr val="tx1">
                    <a:lumMod val="65000"/>
                    <a:lumOff val="35000"/>
                  </a:schemeClr>
                </a:solidFill>
              </a:rPr>
              <a:t>借款期限</a:t>
            </a:r>
          </a:p>
        </p:txBody>
      </p:sp>
      <p:sp>
        <p:nvSpPr>
          <p:cNvPr id="8" name="文本框 7"/>
          <p:cNvSpPr txBox="1"/>
          <p:nvPr/>
        </p:nvSpPr>
        <p:spPr>
          <a:xfrm>
            <a:off x="987675" y="4276263"/>
            <a:ext cx="9890996" cy="456215"/>
          </a:xfrm>
          <a:prstGeom prst="rect">
            <a:avLst/>
          </a:prstGeom>
          <a:noFill/>
        </p:spPr>
        <p:txBody>
          <a:bodyPr wrap="square" rtlCol="0">
            <a:spAutoFit/>
          </a:bodyPr>
          <a:lstStyle/>
          <a:p>
            <a:pPr>
              <a:lnSpc>
                <a:spcPct val="150000"/>
              </a:lnSpc>
            </a:pPr>
            <a:r>
              <a:rPr lang="en-US" altLang="zh-CN" dirty="0"/>
              <a:t>    </a:t>
            </a:r>
            <a:endParaRPr lang="zh-CN" altLang="zh-CN" dirty="0"/>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1152162" y="1797052"/>
            <a:ext cx="9484461" cy="1938992"/>
          </a:xfrm>
        </p:spPr>
        <p:txBody>
          <a:bodyPr/>
          <a:lstStyle/>
          <a:p>
            <a:pPr lvl="0">
              <a:lnSpc>
                <a:spcPct val="150000"/>
              </a:lnSpc>
              <a:spcBef>
                <a:spcPts val="0"/>
              </a:spcBef>
            </a:pPr>
            <a:r>
              <a:rPr kumimoji="0" lang="en-US" altLang="zh-CN" sz="1800" b="0" dirty="0">
                <a:solidFill>
                  <a:prstClr val="black"/>
                </a:solidFill>
                <a:latin typeface="Arial" panose="020B0604020202020204"/>
              </a:rPr>
              <a:t>      </a:t>
            </a:r>
            <a:r>
              <a:rPr kumimoji="0" lang="en-US" altLang="zh-CN" sz="1600" b="0" dirty="0">
                <a:solidFill>
                  <a:prstClr val="black"/>
                </a:solidFill>
                <a:latin typeface="Arial" panose="020B0604020202020204"/>
              </a:rPr>
              <a:t> </a:t>
            </a:r>
            <a:r>
              <a:rPr kumimoji="0" lang="zh-CN" altLang="zh-CN" sz="2000" b="0" dirty="0">
                <a:solidFill>
                  <a:prstClr val="black"/>
                </a:solidFill>
                <a:latin typeface="Arial" panose="020B0604020202020204"/>
              </a:rPr>
              <a:t>合同借款利率将每满一年调整一次，调整后的利率为调整日中国人民银行公布的同期同档次人民币贷款基准利率。如遇利率调整，经办银行将执行调整后的利率计算利息，不再另行通知贷款学生。因此，借款利率为浮动利率，不是固定不变的借款合同上所签的利率。</a:t>
            </a:r>
          </a:p>
        </p:txBody>
      </p:sp>
      <p:sp>
        <p:nvSpPr>
          <p:cNvPr id="3" name="文本占位符 2"/>
          <p:cNvSpPr>
            <a:spLocks noGrp="1"/>
          </p:cNvSpPr>
          <p:nvPr>
            <p:ph type="body" sz="quarter" idx="19"/>
          </p:nvPr>
        </p:nvSpPr>
        <p:spPr>
          <a:xfrm>
            <a:off x="835276" y="568940"/>
            <a:ext cx="2974723" cy="369332"/>
          </a:xfrm>
        </p:spPr>
        <p:txBody>
          <a:bodyPr/>
          <a:lstStyle/>
          <a:p>
            <a:r>
              <a:rPr lang="en-US" altLang="zh-CN" dirty="0"/>
              <a:t>Part four</a:t>
            </a:r>
            <a:endParaRPr lang="zh-CN" altLang="en-US" dirty="0"/>
          </a:p>
        </p:txBody>
      </p:sp>
      <p:sp>
        <p:nvSpPr>
          <p:cNvPr id="4" name="文本框 3"/>
          <p:cNvSpPr txBox="1"/>
          <p:nvPr/>
        </p:nvSpPr>
        <p:spPr>
          <a:xfrm>
            <a:off x="835275" y="938272"/>
            <a:ext cx="7864972" cy="584775"/>
          </a:xfrm>
          <a:prstGeom prst="rect">
            <a:avLst/>
          </a:prstGeom>
          <a:noFill/>
        </p:spPr>
        <p:txBody>
          <a:bodyPr wrap="square" rtlCol="0">
            <a:spAutoFit/>
          </a:bodyPr>
          <a:lstStyle/>
          <a:p>
            <a:r>
              <a:rPr kumimoji="1" lang="en-US" altLang="zh-CN" sz="3200" b="1" dirty="0">
                <a:solidFill>
                  <a:schemeClr val="tx1">
                    <a:lumMod val="65000"/>
                    <a:lumOff val="35000"/>
                  </a:schemeClr>
                </a:solidFill>
              </a:rPr>
              <a:t> </a:t>
            </a:r>
            <a:r>
              <a:rPr kumimoji="1" lang="zh-CN" altLang="en-US" sz="3200" b="1" dirty="0">
                <a:solidFill>
                  <a:schemeClr val="tx1">
                    <a:lumMod val="65000"/>
                    <a:lumOff val="35000"/>
                  </a:schemeClr>
                </a:solidFill>
              </a:rPr>
              <a:t>借款利率</a:t>
            </a:r>
          </a:p>
        </p:txBody>
      </p:sp>
      <p:sp>
        <p:nvSpPr>
          <p:cNvPr id="7" name="文本占位符 1"/>
          <p:cNvSpPr txBox="1"/>
          <p:nvPr/>
        </p:nvSpPr>
        <p:spPr>
          <a:xfrm>
            <a:off x="1152162" y="3868748"/>
            <a:ext cx="9484461" cy="873957"/>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lang="zh-CN" altLang="en-US" sz="3200" b="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sz="1800" dirty="0"/>
              <a:t>       </a:t>
            </a:r>
            <a:r>
              <a:rPr lang="zh-CN" altLang="zh-CN" sz="1800" dirty="0"/>
              <a:t>提示：请同学们留意国家利率调整公告，按时足额供还贷款，为了避免因利率变动而导致每期还款的金额调整，建议同学们至少一个月上国开行学生在线服务系统查看应还金额。</a:t>
            </a:r>
            <a:endParaRPr kumimoji="0" lang="zh-CN" altLang="en-US" sz="1800" b="0" dirty="0">
              <a:solidFill>
                <a:prstClr val="black"/>
              </a:solidFill>
              <a:latin typeface="Arial" panose="020B0604020202020204"/>
            </a:endParaRPr>
          </a:p>
        </p:txBody>
      </p:sp>
      <p:sp>
        <p:nvSpPr>
          <p:cNvPr id="9" name="TextBox 13"/>
          <p:cNvSpPr txBox="1"/>
          <p:nvPr/>
        </p:nvSpPr>
        <p:spPr>
          <a:xfrm>
            <a:off x="651973" y="5019237"/>
            <a:ext cx="9773675" cy="1015663"/>
          </a:xfrm>
          <a:prstGeom prst="rect">
            <a:avLst/>
          </a:prstGeom>
          <a:noFill/>
        </p:spPr>
        <p:txBody>
          <a:bodyPr wrap="square" rtlCol="0">
            <a:spAutoFit/>
          </a:bodyPr>
          <a:lstStyle/>
          <a:p>
            <a:pPr>
              <a:lnSpc>
                <a:spcPct val="150000"/>
              </a:lnSpc>
            </a:pPr>
            <a:r>
              <a:rPr lang="en-US" altLang="zh-CN" sz="2000" dirty="0">
                <a:solidFill>
                  <a:prstClr val="black"/>
                </a:solidFill>
                <a:latin typeface="Arial" panose="020B0604020202020204"/>
              </a:rPr>
              <a:t>      </a:t>
            </a:r>
            <a:r>
              <a:rPr lang="zh-CN" altLang="zh-CN" sz="2000" b="1" dirty="0">
                <a:solidFill>
                  <a:prstClr val="black"/>
                </a:solidFill>
                <a:latin typeface="Arial" panose="020B0604020202020204"/>
              </a:rPr>
              <a:t>还款账号</a:t>
            </a:r>
            <a:r>
              <a:rPr lang="zh-CN" altLang="zh-CN" sz="2000" dirty="0">
                <a:solidFill>
                  <a:prstClr val="black"/>
                </a:solidFill>
                <a:latin typeface="Arial" panose="020B0604020202020204"/>
              </a:rPr>
              <a:t>为支付宝账号，可在“学生在线系统”的“贷款及应还款查询”功能查询。支付宝账号是贷款合同唯一账户，不可变更，不可使用自己注册的账户还款</a:t>
            </a:r>
            <a:r>
              <a:rPr lang="zh-CN" altLang="en-US" sz="2000" dirty="0">
                <a:solidFill>
                  <a:prstClr val="black"/>
                </a:solidFill>
                <a:latin typeface="Arial" panose="020B0604020202020204"/>
              </a:rPr>
              <a:t>。</a:t>
            </a:r>
            <a:endParaRPr lang="zh-CN" altLang="zh-CN" sz="2000" dirty="0">
              <a:solidFill>
                <a:prstClr val="black"/>
              </a:solidFill>
              <a:latin typeface="Arial" panose="020B0604020202020204"/>
            </a:endParaRPr>
          </a:p>
        </p:txBody>
      </p:sp>
      <p:pic>
        <p:nvPicPr>
          <p:cNvPr id="10" name="图片 9" descr="U7250P1190DT20130116075731.jpg"/>
          <p:cNvPicPr>
            <a:picLocks noChangeAspect="1"/>
          </p:cNvPicPr>
          <p:nvPr/>
        </p:nvPicPr>
        <p:blipFill>
          <a:blip r:embed="rId3" cstate="print"/>
          <a:stretch>
            <a:fillRect/>
          </a:stretch>
        </p:blipFill>
        <p:spPr>
          <a:xfrm>
            <a:off x="10425648" y="5519200"/>
            <a:ext cx="1766352" cy="1338800"/>
          </a:xfrm>
          <a:prstGeom prst="rect">
            <a:avLst/>
          </a:prstGeom>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2" name="文本占位符 1"/>
          <p:cNvSpPr>
            <a:spLocks noGrp="1"/>
          </p:cNvSpPr>
          <p:nvPr>
            <p:ph type="body" sz="quarter" idx="18"/>
          </p:nvPr>
        </p:nvSpPr>
        <p:spPr>
          <a:xfrm>
            <a:off x="1152161" y="1701014"/>
            <a:ext cx="9484461" cy="3000821"/>
          </a:xfrm>
        </p:spPr>
        <p:txBody>
          <a:bodyPr/>
          <a:lstStyle/>
          <a:p>
            <a:pPr lvl="0">
              <a:lnSpc>
                <a:spcPct val="150000"/>
              </a:lnSpc>
              <a:spcBef>
                <a:spcPts val="0"/>
              </a:spcBef>
            </a:pPr>
            <a:r>
              <a:rPr kumimoji="0" lang="en-US" altLang="zh-CN" sz="1800" b="0" dirty="0">
                <a:solidFill>
                  <a:prstClr val="black"/>
                </a:solidFill>
                <a:latin typeface="Arial" panose="020B0604020202020204"/>
              </a:rPr>
              <a:t>      </a:t>
            </a:r>
            <a:r>
              <a:rPr kumimoji="0" lang="zh-CN" altLang="zh-CN" sz="1800" b="0" dirty="0">
                <a:solidFill>
                  <a:prstClr val="black"/>
                </a:solidFill>
                <a:latin typeface="Arial" panose="020B0604020202020204"/>
              </a:rPr>
              <a:t>借款利息按年计收，结息日为每年度的</a:t>
            </a:r>
            <a:r>
              <a:rPr kumimoji="0" lang="en-US" altLang="zh-CN" sz="1800" b="0" dirty="0">
                <a:solidFill>
                  <a:prstClr val="black"/>
                </a:solidFill>
                <a:latin typeface="Arial" panose="020B0604020202020204"/>
              </a:rPr>
              <a:t>12</a:t>
            </a:r>
            <a:r>
              <a:rPr kumimoji="0" lang="zh-CN" altLang="zh-CN" sz="1800" b="0" dirty="0">
                <a:solidFill>
                  <a:prstClr val="black"/>
                </a:solidFill>
                <a:latin typeface="Arial" panose="020B0604020202020204"/>
              </a:rPr>
              <a:t>月</a:t>
            </a:r>
            <a:r>
              <a:rPr kumimoji="0" lang="en-US" altLang="zh-CN" sz="1800" b="0" dirty="0">
                <a:solidFill>
                  <a:prstClr val="black"/>
                </a:solidFill>
                <a:latin typeface="Arial" panose="020B0604020202020204"/>
              </a:rPr>
              <a:t>20</a:t>
            </a:r>
            <a:r>
              <a:rPr kumimoji="0" lang="zh-CN" altLang="zh-CN" sz="1800" b="0" dirty="0">
                <a:solidFill>
                  <a:prstClr val="black"/>
                </a:solidFill>
                <a:latin typeface="Arial" panose="020B0604020202020204"/>
              </a:rPr>
              <a:t>日（借款最后一日结息日为</a:t>
            </a:r>
            <a:r>
              <a:rPr kumimoji="0" lang="en-US" altLang="zh-CN" sz="1800" b="0" dirty="0">
                <a:solidFill>
                  <a:prstClr val="black"/>
                </a:solidFill>
                <a:latin typeface="Arial" panose="020B0604020202020204"/>
              </a:rPr>
              <a:t>9</a:t>
            </a:r>
            <a:r>
              <a:rPr kumimoji="0" lang="zh-CN" altLang="zh-CN" sz="1800" b="0" dirty="0">
                <a:solidFill>
                  <a:prstClr val="black"/>
                </a:solidFill>
                <a:latin typeface="Arial" panose="020B0604020202020204"/>
              </a:rPr>
              <a:t>月</a:t>
            </a:r>
            <a:r>
              <a:rPr kumimoji="0" lang="en-US" altLang="zh-CN" sz="1800" b="0" dirty="0">
                <a:solidFill>
                  <a:prstClr val="black"/>
                </a:solidFill>
                <a:latin typeface="Arial" panose="020B0604020202020204"/>
              </a:rPr>
              <a:t>20 </a:t>
            </a:r>
            <a:r>
              <a:rPr kumimoji="0" lang="zh-CN" altLang="zh-CN" sz="1800" b="0" dirty="0">
                <a:solidFill>
                  <a:prstClr val="black"/>
                </a:solidFill>
                <a:latin typeface="Arial" panose="020B0604020202020204"/>
              </a:rPr>
              <a:t>日），贷款毕业生需在结息日</a:t>
            </a:r>
            <a:r>
              <a:rPr kumimoji="0" lang="en-US" altLang="zh-CN" sz="1800" b="0" dirty="0">
                <a:solidFill>
                  <a:prstClr val="black"/>
                </a:solidFill>
                <a:latin typeface="Arial" panose="020B0604020202020204"/>
              </a:rPr>
              <a:t>10</a:t>
            </a:r>
            <a:r>
              <a:rPr kumimoji="0" lang="zh-CN" altLang="zh-CN" sz="1800" b="0" dirty="0">
                <a:solidFill>
                  <a:prstClr val="black"/>
                </a:solidFill>
                <a:latin typeface="Arial" panose="020B0604020202020204"/>
              </a:rPr>
              <a:t>日前，将利息款项划入还款账号上。贷款计算利息天数按各期实际贷款天数计算（根据贷款通则，按实际贷款额及实际使用天数计算利息）。还款本金和利息可以通过“学生在线服务系统”下的“贷款及应还款查询”功能查询，也可以通过计算得</a:t>
            </a:r>
            <a:r>
              <a:rPr kumimoji="0" lang="zh-CN" altLang="en-US" sz="1800" b="0" dirty="0">
                <a:solidFill>
                  <a:prstClr val="black"/>
                </a:solidFill>
                <a:latin typeface="Arial" panose="020B0604020202020204"/>
              </a:rPr>
              <a:t>出</a:t>
            </a:r>
            <a:r>
              <a:rPr kumimoji="0" lang="zh-CN" altLang="zh-CN" sz="1800" b="0" dirty="0">
                <a:solidFill>
                  <a:prstClr val="black"/>
                </a:solidFill>
                <a:latin typeface="Arial" panose="020B0604020202020204"/>
              </a:rPr>
              <a:t>还款金额，计算方法如下：</a:t>
            </a:r>
          </a:p>
          <a:p>
            <a:pPr lvl="0">
              <a:lnSpc>
                <a:spcPct val="150000"/>
              </a:lnSpc>
              <a:spcBef>
                <a:spcPts val="0"/>
              </a:spcBef>
            </a:pPr>
            <a:r>
              <a:rPr kumimoji="0" lang="en-US" altLang="zh-CN" sz="1800" b="0" dirty="0">
                <a:solidFill>
                  <a:prstClr val="black"/>
                </a:solidFill>
                <a:latin typeface="Arial" panose="020B0604020202020204"/>
              </a:rPr>
              <a:t>      </a:t>
            </a:r>
            <a:r>
              <a:rPr kumimoji="0" lang="zh-CN" altLang="zh-CN" sz="1800" b="0" dirty="0">
                <a:solidFill>
                  <a:prstClr val="black"/>
                </a:solidFill>
                <a:latin typeface="Arial" panose="020B0604020202020204"/>
              </a:rPr>
              <a:t>日利息</a:t>
            </a:r>
            <a:r>
              <a:rPr kumimoji="0" lang="en-US" altLang="zh-CN" sz="1800" b="0" dirty="0">
                <a:solidFill>
                  <a:prstClr val="black"/>
                </a:solidFill>
                <a:latin typeface="Arial" panose="020B0604020202020204"/>
              </a:rPr>
              <a:t>=</a:t>
            </a:r>
            <a:r>
              <a:rPr kumimoji="0" lang="zh-CN" altLang="zh-CN" sz="1800" b="0" dirty="0">
                <a:solidFill>
                  <a:prstClr val="black"/>
                </a:solidFill>
                <a:latin typeface="Arial" panose="020B0604020202020204"/>
              </a:rPr>
              <a:t>贷款金额×当年贷款执行利率÷</a:t>
            </a:r>
            <a:r>
              <a:rPr kumimoji="0" lang="en-US" altLang="zh-CN" sz="1800" b="0" dirty="0">
                <a:solidFill>
                  <a:prstClr val="black"/>
                </a:solidFill>
                <a:latin typeface="Arial" panose="020B0604020202020204"/>
              </a:rPr>
              <a:t>360</a:t>
            </a:r>
            <a:r>
              <a:rPr kumimoji="0" lang="zh-CN" altLang="zh-CN" sz="1800" b="0" dirty="0">
                <a:solidFill>
                  <a:prstClr val="black"/>
                </a:solidFill>
                <a:latin typeface="Arial" panose="020B0604020202020204"/>
              </a:rPr>
              <a:t>（天）</a:t>
            </a:r>
          </a:p>
          <a:p>
            <a:pPr lvl="0">
              <a:lnSpc>
                <a:spcPct val="150000"/>
              </a:lnSpc>
              <a:spcBef>
                <a:spcPts val="0"/>
              </a:spcBef>
            </a:pPr>
            <a:r>
              <a:rPr kumimoji="0" lang="en-US" altLang="zh-CN" sz="1800" b="0" dirty="0">
                <a:solidFill>
                  <a:prstClr val="black"/>
                </a:solidFill>
                <a:latin typeface="Arial" panose="020B0604020202020204"/>
              </a:rPr>
              <a:t>      </a:t>
            </a:r>
            <a:r>
              <a:rPr kumimoji="0" lang="zh-CN" altLang="zh-CN" sz="1800" b="0" dirty="0">
                <a:solidFill>
                  <a:prstClr val="black"/>
                </a:solidFill>
                <a:latin typeface="Arial" panose="020B0604020202020204"/>
              </a:rPr>
              <a:t>还贷利息</a:t>
            </a:r>
            <a:r>
              <a:rPr kumimoji="0" lang="en-US" altLang="zh-CN" sz="1800" b="0" dirty="0">
                <a:solidFill>
                  <a:prstClr val="black"/>
                </a:solidFill>
                <a:latin typeface="Arial" panose="020B0604020202020204"/>
              </a:rPr>
              <a:t>=</a:t>
            </a:r>
            <a:r>
              <a:rPr kumimoji="0" lang="zh-CN" altLang="zh-CN" sz="1800" b="0" dirty="0">
                <a:solidFill>
                  <a:prstClr val="black"/>
                </a:solidFill>
                <a:latin typeface="Arial" panose="020B0604020202020204"/>
              </a:rPr>
              <a:t>日利息×天数（一年按</a:t>
            </a:r>
            <a:r>
              <a:rPr kumimoji="0" lang="en-US" altLang="zh-CN" sz="1800" b="0" dirty="0">
                <a:solidFill>
                  <a:prstClr val="black"/>
                </a:solidFill>
                <a:latin typeface="Arial" panose="020B0604020202020204"/>
              </a:rPr>
              <a:t>360</a:t>
            </a:r>
            <a:r>
              <a:rPr kumimoji="0" lang="zh-CN" altLang="zh-CN" sz="1800" b="0" dirty="0">
                <a:solidFill>
                  <a:prstClr val="black"/>
                </a:solidFill>
                <a:latin typeface="Arial" panose="020B0604020202020204"/>
              </a:rPr>
              <a:t>天算，一个月按</a:t>
            </a:r>
            <a:r>
              <a:rPr kumimoji="0" lang="en-US" altLang="zh-CN" sz="1800" b="0" dirty="0">
                <a:solidFill>
                  <a:prstClr val="black"/>
                </a:solidFill>
                <a:latin typeface="Arial" panose="020B0604020202020204"/>
              </a:rPr>
              <a:t>30</a:t>
            </a:r>
            <a:r>
              <a:rPr kumimoji="0" lang="zh-CN" altLang="zh-CN" sz="1800" b="0" dirty="0">
                <a:solidFill>
                  <a:prstClr val="black"/>
                </a:solidFill>
                <a:latin typeface="Arial" panose="020B0604020202020204"/>
              </a:rPr>
              <a:t>天算）</a:t>
            </a:r>
          </a:p>
        </p:txBody>
      </p:sp>
      <p:sp>
        <p:nvSpPr>
          <p:cNvPr id="3" name="文本占位符 2"/>
          <p:cNvSpPr>
            <a:spLocks noGrp="1"/>
          </p:cNvSpPr>
          <p:nvPr>
            <p:ph type="body" sz="quarter" idx="19"/>
          </p:nvPr>
        </p:nvSpPr>
        <p:spPr>
          <a:xfrm>
            <a:off x="835276" y="568940"/>
            <a:ext cx="2974723" cy="369332"/>
          </a:xfrm>
        </p:spPr>
        <p:txBody>
          <a:bodyPr/>
          <a:lstStyle/>
          <a:p>
            <a:r>
              <a:rPr lang="en-US" altLang="zh-CN" dirty="0"/>
              <a:t>Part five</a:t>
            </a:r>
            <a:endParaRPr lang="zh-CN" altLang="en-US" dirty="0"/>
          </a:p>
        </p:txBody>
      </p:sp>
      <p:sp>
        <p:nvSpPr>
          <p:cNvPr id="4" name="文本框 3"/>
          <p:cNvSpPr txBox="1"/>
          <p:nvPr/>
        </p:nvSpPr>
        <p:spPr>
          <a:xfrm>
            <a:off x="835275" y="938272"/>
            <a:ext cx="7864972" cy="584775"/>
          </a:xfrm>
          <a:prstGeom prst="rect">
            <a:avLst/>
          </a:prstGeom>
          <a:noFill/>
        </p:spPr>
        <p:txBody>
          <a:bodyPr wrap="square" rtlCol="0">
            <a:spAutoFit/>
          </a:bodyPr>
          <a:lstStyle/>
          <a:p>
            <a:r>
              <a:rPr kumimoji="1" lang="en-US" altLang="zh-CN" sz="3200" b="1" dirty="0">
                <a:solidFill>
                  <a:schemeClr val="tx1">
                    <a:lumMod val="65000"/>
                    <a:lumOff val="35000"/>
                  </a:schemeClr>
                </a:solidFill>
              </a:rPr>
              <a:t> </a:t>
            </a:r>
            <a:r>
              <a:rPr kumimoji="1" lang="zh-CN" altLang="en-US" sz="3200" b="1" dirty="0">
                <a:solidFill>
                  <a:schemeClr val="tx1">
                    <a:lumMod val="65000"/>
                    <a:lumOff val="35000"/>
                  </a:schemeClr>
                </a:solidFill>
              </a:rPr>
              <a:t>借款利息</a:t>
            </a:r>
          </a:p>
        </p:txBody>
      </p:sp>
      <p:sp>
        <p:nvSpPr>
          <p:cNvPr id="7" name="文本占位符 1"/>
          <p:cNvSpPr txBox="1"/>
          <p:nvPr/>
        </p:nvSpPr>
        <p:spPr>
          <a:xfrm>
            <a:off x="1152162" y="4662252"/>
            <a:ext cx="9484461" cy="1338828"/>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lang="zh-CN" altLang="en-US" sz="3200" b="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800" b="0" dirty="0"/>
              <a:t>      </a:t>
            </a:r>
            <a:r>
              <a:rPr lang="zh-CN" altLang="zh-CN" sz="1800" b="0" dirty="0"/>
              <a:t>学生在校就读期间（指正常学制年限）的国家助学贷款借款利息，由广东省财政全额补贴，从毕业当年的</a:t>
            </a:r>
            <a:r>
              <a:rPr lang="en-US" altLang="zh-CN" sz="1800" b="0" dirty="0"/>
              <a:t>7</a:t>
            </a:r>
            <a:r>
              <a:rPr lang="zh-CN" altLang="zh-CN" sz="1800" b="0" dirty="0"/>
              <a:t>月</a:t>
            </a:r>
            <a:r>
              <a:rPr lang="en-US" altLang="zh-CN" sz="1800" b="0" dirty="0"/>
              <a:t>1</a:t>
            </a:r>
            <a:r>
              <a:rPr lang="zh-CN" altLang="zh-CN" sz="1800" b="0" dirty="0"/>
              <a:t>日开始，全部利息由学生本人全额支付。</a:t>
            </a:r>
            <a:r>
              <a:rPr lang="en-US" altLang="zh-CN" sz="1800" b="0" dirty="0"/>
              <a:t>2021</a:t>
            </a:r>
            <a:r>
              <a:rPr lang="zh-CN" altLang="zh-CN" sz="1800" b="0" dirty="0"/>
              <a:t>届贷款毕业生的自付利息计算时间是</a:t>
            </a:r>
            <a:r>
              <a:rPr lang="en-US" altLang="zh-CN" sz="1800" b="0" dirty="0"/>
              <a:t>2021</a:t>
            </a:r>
            <a:r>
              <a:rPr lang="zh-CN" altLang="zh-CN" sz="1800" b="0" dirty="0"/>
              <a:t>年</a:t>
            </a:r>
            <a:r>
              <a:rPr lang="en-US" altLang="zh-CN" sz="1800" b="0" dirty="0"/>
              <a:t>7</a:t>
            </a:r>
            <a:r>
              <a:rPr lang="zh-CN" altLang="zh-CN" sz="1800" b="0" dirty="0"/>
              <a:t>月</a:t>
            </a:r>
            <a:r>
              <a:rPr lang="en-US" altLang="zh-CN" sz="1800" b="0" dirty="0"/>
              <a:t>1</a:t>
            </a:r>
            <a:r>
              <a:rPr lang="zh-CN" altLang="zh-CN" sz="1800" b="0" dirty="0"/>
              <a:t>日</a:t>
            </a:r>
            <a:r>
              <a:rPr lang="zh-CN" altLang="en-US" sz="1800" b="0" dirty="0"/>
              <a:t>，</a:t>
            </a:r>
            <a:r>
              <a:rPr lang="en-US" altLang="zh-CN" sz="1800" b="0" dirty="0"/>
              <a:t>2021</a:t>
            </a:r>
            <a:r>
              <a:rPr lang="zh-CN" altLang="en-US" sz="1800" b="0" dirty="0"/>
              <a:t>年的年度利息于当年</a:t>
            </a:r>
            <a:r>
              <a:rPr lang="en-US" altLang="zh-CN" sz="1800" dirty="0"/>
              <a:t>12</a:t>
            </a:r>
            <a:r>
              <a:rPr lang="zh-CN" altLang="en-US" sz="1800" dirty="0"/>
              <a:t>月</a:t>
            </a:r>
            <a:r>
              <a:rPr lang="en-US" altLang="zh-CN" sz="1800" dirty="0"/>
              <a:t>20</a:t>
            </a:r>
            <a:r>
              <a:rPr lang="zh-CN" altLang="en-US" sz="1800" dirty="0"/>
              <a:t>日</a:t>
            </a:r>
            <a:r>
              <a:rPr lang="zh-CN" altLang="en-US" sz="1800" b="0" dirty="0"/>
              <a:t>还</a:t>
            </a:r>
            <a:r>
              <a:rPr lang="zh-CN" altLang="zh-CN" sz="1800" b="0" dirty="0"/>
              <a:t>。</a:t>
            </a:r>
            <a:endParaRPr lang="zh-CN" altLang="en-US" sz="1800" b="0" dirty="0"/>
          </a:p>
        </p:txBody>
      </p:sp>
      <p:sp>
        <p:nvSpPr>
          <p:cNvPr id="8" name="TextBox 13"/>
          <p:cNvSpPr txBox="1"/>
          <p:nvPr/>
        </p:nvSpPr>
        <p:spPr>
          <a:xfrm>
            <a:off x="1152162" y="5986548"/>
            <a:ext cx="5174446" cy="458395"/>
          </a:xfrm>
          <a:prstGeom prst="rect">
            <a:avLst/>
          </a:prstGeom>
          <a:noFill/>
        </p:spPr>
        <p:txBody>
          <a:bodyPr wrap="square" rtlCol="0">
            <a:spAutoFit/>
          </a:bodyPr>
          <a:lstStyle/>
          <a:p>
            <a:pPr>
              <a:lnSpc>
                <a:spcPct val="150000"/>
              </a:lnSpc>
            </a:pPr>
            <a:r>
              <a:rPr lang="en-US" altLang="zh-CN" sz="1600" dirty="0"/>
              <a:t>      </a:t>
            </a:r>
            <a:r>
              <a:rPr lang="zh-CN" altLang="zh-CN" b="1" dirty="0"/>
              <a:t>提示：</a:t>
            </a:r>
            <a:r>
              <a:rPr lang="zh-CN" altLang="zh-CN" dirty="0"/>
              <a:t>毕业生在校期间提前还款不用自付利息</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0"/>
          </p:nvPr>
        </p:nvSpPr>
        <p:spPr>
          <a:xfrm>
            <a:off x="3163749" y="1318204"/>
            <a:ext cx="6340197" cy="923330"/>
          </a:xfrm>
        </p:spPr>
        <p:txBody>
          <a:bodyPr/>
          <a:lstStyle/>
          <a:p>
            <a:r>
              <a:rPr lang="zh-CN" altLang="en-US" sz="6000" dirty="0"/>
              <a:t>个人征信系统知识</a:t>
            </a: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
        <p:nvSpPr>
          <p:cNvPr id="39" name="文本占位符 21"/>
          <p:cNvSpPr>
            <a:spLocks noGrp="1"/>
          </p:cNvSpPr>
          <p:nvPr>
            <p:ph type="body" sz="quarter" idx="18"/>
          </p:nvPr>
        </p:nvSpPr>
        <p:spPr>
          <a:xfrm>
            <a:off x="2704011" y="2693276"/>
            <a:ext cx="8008721" cy="3416320"/>
          </a:xfrm>
          <a:prstGeom prst="rect">
            <a:avLst/>
          </a:prstGeom>
        </p:spPr>
        <p:txBody>
          <a:bodyPr/>
          <a:lstStyle/>
          <a:p>
            <a:pPr>
              <a:lnSpc>
                <a:spcPct val="150000"/>
              </a:lnSpc>
            </a:pPr>
            <a:r>
              <a:rPr lang="en-US" altLang="zh-CN" sz="2400" b="0" dirty="0">
                <a:solidFill>
                  <a:srgbClr val="00B0F0"/>
                </a:solidFill>
                <a:cs typeface="Arial" panose="020B0604020202020204" pitchFamily="34" charset="0"/>
              </a:rPr>
              <a:t>      </a:t>
            </a:r>
            <a:r>
              <a:rPr lang="zh-CN" altLang="zh-CN" sz="2400" b="0" dirty="0">
                <a:solidFill>
                  <a:srgbClr val="00B0F0"/>
                </a:solidFill>
                <a:cs typeface="Arial" panose="020B0604020202020204" pitchFamily="34" charset="0"/>
              </a:rPr>
              <a:t>个人征信系统是由中国人民银行，各商业银行建立的个人信用信息系统。它的信息包括三大类：一是身份识别信息，包括姓名、身份证号码、家庭住址、工作单位等；二是贷款信息，包括贷款发放银行、贷款金额、贷款期限、还款方式、实际还款记录等；三是信用卡信息，包括发卡银行、授信额度、还款记录等。</a:t>
            </a:r>
            <a:endParaRPr lang="en-US" altLang="en-US" sz="2400" b="0" dirty="0">
              <a:solidFill>
                <a:srgbClr val="00B0F0"/>
              </a:solidFill>
              <a:cs typeface="Arial" panose="020B0604020202020204" pitchFamily="34" charset="0"/>
            </a:endParaRPr>
          </a:p>
        </p:txBody>
      </p:sp>
      <p:sp>
        <p:nvSpPr>
          <p:cNvPr id="21" name="文本占位符 17"/>
          <p:cNvSpPr>
            <a:spLocks noGrp="1"/>
          </p:cNvSpPr>
          <p:nvPr>
            <p:ph type="body" sz="quarter" idx="12"/>
          </p:nvPr>
        </p:nvSpPr>
        <p:spPr>
          <a:xfrm>
            <a:off x="1388361" y="1364216"/>
            <a:ext cx="893193" cy="757130"/>
          </a:xfrm>
          <a:prstGeom prst="rect">
            <a:avLst/>
          </a:prstGeom>
        </p:spPr>
        <p:txBody>
          <a:bodyPr/>
          <a:lstStyle/>
          <a:p>
            <a:r>
              <a:rPr lang="en-US" altLang="zh-CN" sz="4800" b="1" dirty="0"/>
              <a:t>02</a:t>
            </a:r>
            <a:endParaRPr lang="zh-CN" altLang="en-US" sz="4800" b="1" dirty="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gongzuohuibao"/>
  <p:tag name="KSO_WM_DOC_GUID" val="{8af9c54d-530b-4097-8ac4-9465cce91f9b}"/>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5_1"/>
  <p:tag name="KSO_WM_UNIT_ID" val="diagram160270_5*m_h_a*1_5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f"/>
  <p:tag name="KSO_WM_UNIT_INDEX" val="1_4_1"/>
  <p:tag name="KSO_WM_UNIT_ID" val="diagram160270_5*m_h_f*1_4_1"/>
  <p:tag name="KSO_WM_UNIT_CLEAR" val="1"/>
  <p:tag name="KSO_WM_UNIT_LAYERLEVEL" val="1_1_1"/>
  <p:tag name="KSO_WM_UNIT_VALUE" val="25"/>
  <p:tag name="KSO_WM_UNIT_HIGHLIGHT" val="0"/>
  <p:tag name="KSO_WM_UNIT_COMPATIBLE" val="0"/>
  <p:tag name="KSO_WM_DIAGRAM_GROUP_CODE" val="m1-1"/>
  <p:tag name="KSO_WM_UNIT_PRESET_TEXT" val="Lorem ipsum dolor sit amet consectetur adipisicing"/>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4_1"/>
  <p:tag name="KSO_WM_UNIT_ID" val="diagram160270_5*m_h_a*1_4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f"/>
  <p:tag name="KSO_WM_UNIT_INDEX" val="1_3_1"/>
  <p:tag name="KSO_WM_UNIT_ID" val="diagram160270_5*m_h_f*1_3_1"/>
  <p:tag name="KSO_WM_UNIT_CLEAR" val="1"/>
  <p:tag name="KSO_WM_UNIT_LAYERLEVEL" val="1_1_1"/>
  <p:tag name="KSO_WM_UNIT_VALUE" val="25"/>
  <p:tag name="KSO_WM_UNIT_HIGHLIGHT" val="0"/>
  <p:tag name="KSO_WM_UNIT_COMPATIBLE" val="0"/>
  <p:tag name="KSO_WM_DIAGRAM_GROUP_CODE" val="m1-1"/>
  <p:tag name="KSO_WM_UNIT_PRESET_TEXT" val="Lorem ipsum dolor sit amet consectetur adipisicing"/>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3_1"/>
  <p:tag name="KSO_WM_UNIT_ID" val="diagram160270_5*m_h_a*1_3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f"/>
  <p:tag name="KSO_WM_UNIT_INDEX" val="1_2_1"/>
  <p:tag name="KSO_WM_UNIT_ID" val="diagram160270_5*m_h_f*1_2_1"/>
  <p:tag name="KSO_WM_UNIT_CLEAR" val="1"/>
  <p:tag name="KSO_WM_UNIT_LAYERLEVEL" val="1_1_1"/>
  <p:tag name="KSO_WM_UNIT_VALUE" val="25"/>
  <p:tag name="KSO_WM_UNIT_HIGHLIGHT" val="0"/>
  <p:tag name="KSO_WM_UNIT_COMPATIBLE" val="0"/>
  <p:tag name="KSO_WM_DIAGRAM_GROUP_CODE" val="m1-1"/>
  <p:tag name="KSO_WM_UNIT_PRESET_TEXT" val="Lorem ipsum dolor sit amet consectetur adipisicing"/>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2_1"/>
  <p:tag name="KSO_WM_UNIT_ID" val="diagram160270_5*m_h_a*1_2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f"/>
  <p:tag name="KSO_WM_UNIT_INDEX" val="1_1_1"/>
  <p:tag name="KSO_WM_UNIT_ID" val="diagram160270_5*m_h_f*1_1_1"/>
  <p:tag name="KSO_WM_UNIT_CLEAR" val="1"/>
  <p:tag name="KSO_WM_UNIT_LAYERLEVEL" val="1_1_1"/>
  <p:tag name="KSO_WM_UNIT_VALUE" val="25"/>
  <p:tag name="KSO_WM_UNIT_HIGHLIGHT" val="0"/>
  <p:tag name="KSO_WM_UNIT_COMPATIBLE" val="0"/>
  <p:tag name="KSO_WM_DIAGRAM_GROUP_CODE" val="m1-1"/>
  <p:tag name="KSO_WM_UNIT_PRESET_TEXT" val="Lorem ipsum dolor sit amet consectetur adipisicing"/>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a"/>
  <p:tag name="KSO_WM_UNIT_INDEX" val="1_1_1"/>
  <p:tag name="KSO_WM_UNIT_ID" val="diagram160270_5*m_h_a*1_1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49_2*i*0"/>
  <p:tag name="KSO_WM_TEMPLATE_CATEGORY" val="diagram"/>
  <p:tag name="KSO_WM_TEMPLATE_INDEX" val="160049"/>
  <p:tag name="KSO_WM_UNIT_INDEX" val="0"/>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i"/>
  <p:tag name="KSO_WM_UNIT_INDEX" val="1_1"/>
  <p:tag name="KSO_WM_UNIT_ID" val="diagram160270_5*m_i*1_1"/>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49_2*i*9"/>
  <p:tag name="KSO_WM_TEMPLATE_CATEGORY" val="diagram"/>
  <p:tag name="KSO_WM_TEMPLATE_INDEX" val="160049"/>
  <p:tag name="KSO_WM_UNIT_INDEX" val="9"/>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49_2*i*18"/>
  <p:tag name="KSO_WM_TEMPLATE_CATEGORY" val="diagram"/>
  <p:tag name="KSO_WM_TEMPLATE_INDEX" val="160049"/>
  <p:tag name="KSO_WM_UNIT_INDEX" val="18"/>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49_2*i*27"/>
  <p:tag name="KSO_WM_TEMPLATE_CATEGORY" val="diagram"/>
  <p:tag name="KSO_WM_TEMPLATE_INDEX" val="160049"/>
  <p:tag name="KSO_WM_UNIT_INDEX" val="27"/>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49_2*i*36"/>
  <p:tag name="KSO_WM_TEMPLATE_CATEGORY" val="diagram"/>
  <p:tag name="KSO_WM_TEMPLATE_INDEX" val="160049"/>
  <p:tag name="KSO_WM_UNIT_INDEX" val="36"/>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11"/>
  <p:tag name="KSO_WM_UNIT_ID" val="diagram160049_2*m_i*1_11"/>
  <p:tag name="KSO_WM_UNIT_CLEAR" val="1"/>
  <p:tag name="KSO_WM_UNIT_LAYERLEVEL" val="1_1"/>
  <p:tag name="KSO_WM_DIAGRAM_GROUP_CODE" val="m1-1"/>
  <p:tag name="KSO_WM_UNIT_LINE_FORE_SCHEMECOLOR_INDEX" val="5"/>
  <p:tag name="KSO_WM_UNIT_LINE_FILL_TYPE" val="2"/>
  <p:tag name="KSO_WM_UNIT_TEXT_FILL_FORE_SCHEMECOLOR_INDEX" val="2"/>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9"/>
  <p:tag name="KSO_WM_UNIT_ID" val="diagram160049_2*m_i*1_9"/>
  <p:tag name="KSO_WM_UNIT_CLEAR" val="1"/>
  <p:tag name="KSO_WM_UNIT_LAYERLEVEL" val="1_1"/>
  <p:tag name="KSO_WM_DIAGRAM_GROUP_CODE" val="m1-1"/>
  <p:tag name="KSO_WM_UNIT_LINE_FORE_SCHEMECOLOR_INDEX" val="5"/>
  <p:tag name="KSO_WM_UNIT_LINE_FILL_TYPE" val="2"/>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10"/>
  <p:tag name="KSO_WM_UNIT_ID" val="diagram160049_2*m_i*1_10"/>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5_1"/>
  <p:tag name="KSO_WM_UNIT_ID" val="diagram160049_2*m_h_a*1_5_1"/>
  <p:tag name="KSO_WM_UNIT_CLEAR" val="1"/>
  <p:tag name="KSO_WM_UNIT_LAYERLEVEL" val="1_1_1"/>
  <p:tag name="KSO_WM_UNIT_VALUE" val="3"/>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f"/>
  <p:tag name="KSO_WM_UNIT_INDEX" val="1_5_1"/>
  <p:tag name="KSO_WM_UNIT_ID" val="diagram160049_2*m_h_f*1_5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7"/>
  <p:tag name="KSO_WM_UNIT_ID" val="diagram160049_2*m_i*1_7"/>
  <p:tag name="KSO_WM_UNIT_CLEAR" val="1"/>
  <p:tag name="KSO_WM_UNIT_LAYERLEVEL" val="1_1"/>
  <p:tag name="KSO_WM_DIAGRAM_GROUP_CODE" val="m1-1"/>
  <p:tag name="KSO_WM_UNIT_LINE_FORE_SCHEMECOLOR_INDEX" val="5"/>
  <p:tag name="KSO_WM_UNIT_LINE_FILL_TYPE" val="2"/>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70_5*i*2"/>
  <p:tag name="KSO_WM_TEMPLATE_CATEGORY" val="diagram"/>
  <p:tag name="KSO_WM_TEMPLATE_INDEX" val="160270"/>
  <p:tag name="KSO_WM_UNIT_INDEX" val="2"/>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8"/>
  <p:tag name="KSO_WM_UNIT_ID" val="diagram160049_2*m_i*1_8"/>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4_1"/>
  <p:tag name="KSO_WM_UNIT_ID" val="diagram160049_2*m_h_a*1_4_1"/>
  <p:tag name="KSO_WM_UNIT_CLEAR" val="1"/>
  <p:tag name="KSO_WM_UNIT_LAYERLEVEL" val="1_1_1"/>
  <p:tag name="KSO_WM_UNIT_VALUE" val="3"/>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f"/>
  <p:tag name="KSO_WM_UNIT_INDEX" val="1_4_1"/>
  <p:tag name="KSO_WM_UNIT_ID" val="diagram160049_2*m_h_f*1_4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5"/>
  <p:tag name="KSO_WM_UNIT_ID" val="diagram160049_2*m_i*1_5"/>
  <p:tag name="KSO_WM_UNIT_CLEAR" val="1"/>
  <p:tag name="KSO_WM_UNIT_LAYERLEVEL" val="1_1"/>
  <p:tag name="KSO_WM_DIAGRAM_GROUP_CODE" val="m1-1"/>
  <p:tag name="KSO_WM_UNIT_LINE_FORE_SCHEMECOLOR_INDEX" val="5"/>
  <p:tag name="KSO_WM_UNIT_LINE_FILL_TYPE" val="2"/>
  <p:tag name="KSO_WM_UNIT_TEXT_FILL_FORE_SCHEMECOLOR_INDEX" val="13"/>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6"/>
  <p:tag name="KSO_WM_UNIT_ID" val="diagram160049_2*m_i*1_6"/>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3_1"/>
  <p:tag name="KSO_WM_UNIT_ID" val="diagram160049_2*m_h_a*1_3_1"/>
  <p:tag name="KSO_WM_UNIT_CLEAR" val="1"/>
  <p:tag name="KSO_WM_UNIT_LAYERLEVEL" val="1_1_1"/>
  <p:tag name="KSO_WM_UNIT_VALUE" val="3"/>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f"/>
  <p:tag name="KSO_WM_UNIT_INDEX" val="1_3_1"/>
  <p:tag name="KSO_WM_UNIT_ID" val="diagram160049_2*m_h_f*1_3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3"/>
  <p:tag name="KSO_WM_UNIT_ID" val="diagram160049_2*m_i*1_3"/>
  <p:tag name="KSO_WM_UNIT_CLEAR" val="1"/>
  <p:tag name="KSO_WM_UNIT_LAYERLEVEL" val="1_1"/>
  <p:tag name="KSO_WM_DIAGRAM_GROUP_CODE" val="m1-1"/>
  <p:tag name="KSO_WM_UNIT_LINE_FORE_SCHEMECOLOR_INDEX" val="5"/>
  <p:tag name="KSO_WM_UNIT_LINE_FILL_TYPE" val="2"/>
  <p:tag name="KSO_WM_UNIT_TEXT_FILL_FORE_SCHEMECOLOR_INDEX" val="13"/>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4"/>
  <p:tag name="KSO_WM_UNIT_ID" val="diagram160049_2*m_i*1_4"/>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2_1"/>
  <p:tag name="KSO_WM_UNIT_ID" val="diagram160049_2*m_h_a*1_2_1"/>
  <p:tag name="KSO_WM_UNIT_CLEAR" val="1"/>
  <p:tag name="KSO_WM_UNIT_LAYERLEVEL" val="1_1_1"/>
  <p:tag name="KSO_WM_UNIT_VALUE" val="3"/>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70_5*i*7"/>
  <p:tag name="KSO_WM_TEMPLATE_CATEGORY" val="diagram"/>
  <p:tag name="KSO_WM_TEMPLATE_INDEX" val="160270"/>
  <p:tag name="KSO_WM_UNIT_INDEX" val="7"/>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f"/>
  <p:tag name="KSO_WM_UNIT_INDEX" val="1_2_1"/>
  <p:tag name="KSO_WM_UNIT_ID" val="diagram160049_2*m_h_f*1_2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1"/>
  <p:tag name="KSO_WM_UNIT_ID" val="diagram160049_2*m_i*1_1"/>
  <p:tag name="KSO_WM_UNIT_CLEAR" val="1"/>
  <p:tag name="KSO_WM_UNIT_LAYERLEVEL" val="1_1"/>
  <p:tag name="KSO_WM_DIAGRAM_GROUP_CODE" val="m1-1"/>
  <p:tag name="KSO_WM_UNIT_LINE_FORE_SCHEMECOLOR_INDEX" val="5"/>
  <p:tag name="KSO_WM_UNIT_LINE_FILL_TYPE" val="2"/>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2"/>
  <p:tag name="KSO_WM_UNIT_ID" val="diagram160049_2*m_i*1_2"/>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2*m_h_a*1_1_1"/>
  <p:tag name="KSO_WM_UNIT_CLEAR" val="1"/>
  <p:tag name="KSO_WM_UNIT_LAYERLEVEL" val="1_1_1"/>
  <p:tag name="KSO_WM_UNIT_VALUE" val="3"/>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f"/>
  <p:tag name="KSO_WM_UNIT_INDEX" val="1_1_1"/>
  <p:tag name="KSO_WM_UNIT_ID" val="diagram160049_2*m_h_f*1_1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70_5*i*12"/>
  <p:tag name="KSO_WM_TEMPLATE_CATEGORY" val="diagram"/>
  <p:tag name="KSO_WM_TEMPLATE_INDEX" val="160270"/>
  <p:tag name="KSO_WM_UNIT_INDEX" val="12"/>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70_5*i*17"/>
  <p:tag name="KSO_WM_TEMPLATE_CATEGORY" val="diagram"/>
  <p:tag name="KSO_WM_TEMPLATE_INDEX" val="160270"/>
  <p:tag name="KSO_WM_UNIT_INDEX" val="17"/>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70_5*i*22"/>
  <p:tag name="KSO_WM_TEMPLATE_CATEGORY" val="diagram"/>
  <p:tag name="KSO_WM_TEMPLATE_INDEX" val="160270"/>
  <p:tag name="KSO_WM_UNIT_INDEX" val="22"/>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f"/>
  <p:tag name="KSO_WM_UNIT_INDEX" val="1_4_1"/>
  <p:tag name="KSO_WM_UNIT_ID" val="diagram160270_5*m_h_f*1_4_1"/>
  <p:tag name="KSO_WM_UNIT_CLEAR" val="1"/>
  <p:tag name="KSO_WM_UNIT_LAYERLEVEL" val="1_1_1"/>
  <p:tag name="KSO_WM_UNIT_VALUE" val="25"/>
  <p:tag name="KSO_WM_UNIT_HIGHLIGHT" val="0"/>
  <p:tag name="KSO_WM_UNIT_COMPATIBLE" val="0"/>
  <p:tag name="KSO_WM_DIAGRAM_GROUP_CODE" val="m1-1"/>
  <p:tag name="KSO_WM_UNIT_PRESET_TEXT" val="Lorem ipsum dolor sit amet consectetur adipisicing"/>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70"/>
  <p:tag name="KSO_WM_UNIT_TYPE" val="m_h_f"/>
  <p:tag name="KSO_WM_UNIT_INDEX" val="1_5_1"/>
  <p:tag name="KSO_WM_UNIT_ID" val="diagram160270_5*m_h_f*1_5_1"/>
  <p:tag name="KSO_WM_UNIT_CLEAR" val="1"/>
  <p:tag name="KSO_WM_UNIT_LAYERLEVEL" val="1_1_1"/>
  <p:tag name="KSO_WM_UNIT_VALUE" val="25"/>
  <p:tag name="KSO_WM_UNIT_HIGHLIGHT" val="0"/>
  <p:tag name="KSO_WM_UNIT_COMPATIBLE" val="0"/>
  <p:tag name="KSO_WM_DIAGRAM_GROUP_CODE" val="m1-1"/>
  <p:tag name="KSO_WM_UNIT_PRESET_TEXT" val="Lorem ipsum dolor sit amet consectetur adipisicing"/>
  <p:tag name="KSO_WM_UNIT_TEXT_FILL_FORE_SCHEMECOLOR_INDEX" val="13"/>
  <p:tag name="KSO_WM_UNIT_TEXT_FILL_TYPE" val="1"/>
</p:tagLst>
</file>

<file path=ppt/theme/theme1.xml><?xml version="1.0" encoding="utf-8"?>
<a:theme xmlns:a="http://schemas.openxmlformats.org/drawingml/2006/main" name="模板页面">
  <a:themeElements>
    <a:clrScheme name="自定义 1">
      <a:dk1>
        <a:sysClr val="windowText" lastClr="000000"/>
      </a:dk1>
      <a:lt1>
        <a:sysClr val="window" lastClr="FFFFFF"/>
      </a:lt1>
      <a:dk2>
        <a:srgbClr val="000000"/>
      </a:dk2>
      <a:lt2>
        <a:srgbClr val="FFFFFF"/>
      </a:lt2>
      <a:accent1>
        <a:srgbClr val="92D050"/>
      </a:accent1>
      <a:accent2>
        <a:srgbClr val="00B050"/>
      </a:accent2>
      <a:accent3>
        <a:srgbClr val="00B0F0"/>
      </a:accent3>
      <a:accent4>
        <a:srgbClr val="0070C0"/>
      </a:accent4>
      <a:accent5>
        <a:srgbClr val="002060"/>
      </a:accent5>
      <a:accent6>
        <a:srgbClr val="FFFFFF"/>
      </a:accent6>
      <a:hlink>
        <a:srgbClr val="0563C1"/>
      </a:hlink>
      <a:folHlink>
        <a:srgbClr val="954F72"/>
      </a:folHlink>
    </a:clrScheme>
    <a:fontScheme name="自定义 47">
      <a:majorFont>
        <a:latin typeface="Segoe UI"/>
        <a:ea typeface="微软雅黑"/>
        <a:cs typeface=""/>
      </a:majorFont>
      <a:minorFont>
        <a:latin typeface="Segoe U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7245</Words>
  <Application>Microsoft Office PowerPoint</Application>
  <PresentationFormat>宽屏</PresentationFormat>
  <Paragraphs>436</Paragraphs>
  <Slides>49</Slides>
  <Notes>49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49</vt:i4>
      </vt:variant>
    </vt:vector>
  </HeadingPairs>
  <TitlesOfParts>
    <vt:vector size="61" baseType="lpstr">
      <vt:lpstr>Arial Unicode MS</vt:lpstr>
      <vt:lpstr>等线</vt:lpstr>
      <vt:lpstr>宋体</vt:lpstr>
      <vt:lpstr>微软雅黑</vt:lpstr>
      <vt:lpstr>Arial</vt:lpstr>
      <vt:lpstr>Calibri</vt:lpstr>
      <vt:lpstr>Calibri Light</vt:lpstr>
      <vt:lpstr>Impact</vt:lpstr>
      <vt:lpstr>Segoe UI</vt:lpstr>
      <vt:lpstr>Times New Roman</vt:lpstr>
      <vt:lpstr>Wingdings</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gongzuohuibao</dc:title>
  <dc:creator>OfficePLUS</dc:creator>
  <cp:lastModifiedBy>李丹莹</cp:lastModifiedBy>
  <cp:revision>135</cp:revision>
  <dcterms:created xsi:type="dcterms:W3CDTF">2015-08-18T02:51:00Z</dcterms:created>
  <dcterms:modified xsi:type="dcterms:W3CDTF">2022-05-16T01:52:23Z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